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0" r:id="rId3"/>
  </p:sldMasterIdLst>
  <p:notesMasterIdLst>
    <p:notesMasterId r:id="rId22"/>
  </p:notesMasterIdLst>
  <p:handoutMasterIdLst>
    <p:handoutMasterId r:id="rId23"/>
  </p:handoutMasterIdLst>
  <p:sldIdLst>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10080625" cy="7559675"/>
  <p:notesSz cx="7559675" cy="10691813"/>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9" d="100"/>
          <a:sy n="69" d="100"/>
        </p:scale>
        <p:origin x="-1212" y="6"/>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Posição do Cabeçalho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3" name="Marcador de Posição da Data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4" name="Marcador de Posição do Rodapé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icrosoft YaHei" pitchFamily="2"/>
              <a:cs typeface="Mangal" pitchFamily="2"/>
            </a:endParaRPr>
          </a:p>
        </p:txBody>
      </p:sp>
      <p:sp>
        <p:nvSpPr>
          <p:cNvPr id="5" name="Marcador de Posição do Número do Diapositivo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2BB0C817-81C9-49FB-86AA-A30B68F367A9}" type="slidenum">
              <a:t>‹nº›</a:t>
            </a:fld>
            <a:endParaRPr lang="fr-FR"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4124382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Marcador de Posição de Nota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Marcador de Posição do Cabeçalho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5" name="Marcador de Posição da Data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6" name="Marcador de Posição do Rodapé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fr-FR" sz="1400" kern="1200">
                <a:latin typeface="Times New Roman" pitchFamily="18"/>
                <a:ea typeface="Lucida Sans Unicode" pitchFamily="2"/>
                <a:cs typeface="Tahoma" pitchFamily="2"/>
              </a:defRPr>
            </a:lvl1pPr>
          </a:lstStyle>
          <a:p>
            <a:pPr lvl="0"/>
            <a:endParaRPr lang="fr-FR"/>
          </a:p>
        </p:txBody>
      </p:sp>
      <p:sp>
        <p:nvSpPr>
          <p:cNvPr id="7" name="Marcador de Posição do Número do Diapositivo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fr-FR" sz="1400" kern="1200">
                <a:latin typeface="Times New Roman" pitchFamily="18"/>
                <a:ea typeface="Lucida Sans Unicode" pitchFamily="2"/>
                <a:cs typeface="Tahoma" pitchFamily="2"/>
              </a:defRPr>
            </a:lvl1pPr>
          </a:lstStyle>
          <a:p>
            <a:pPr lvl="0"/>
            <a:fld id="{D3A905AC-138D-4366-9C7B-86D30BAD1B24}" type="slidenum">
              <a:t>‹nº›</a:t>
            </a:fld>
            <a:endParaRPr lang="fr-FR"/>
          </a:p>
        </p:txBody>
      </p:sp>
    </p:spTree>
    <p:extLst>
      <p:ext uri="{BB962C8B-B14F-4D97-AF65-F5344CB8AC3E}">
        <p14:creationId xmlns:p14="http://schemas.microsoft.com/office/powerpoint/2010/main" val="3171912587"/>
      </p:ext>
    </p:extLst>
  </p:cSld>
  <p:clrMap bg1="lt1" tx1="dk1" bg2="lt2" tx2="dk2" accent1="accent1" accent2="accent2" accent3="accent3" accent4="accent4" accent5="accent5" accent6="accent6" hlink="hlink" folHlink="folHlink"/>
  <p:notesStyle>
    <a:lvl1pPr marL="216000" marR="0" indent="-216000" rtl="0" hangingPunct="0">
      <a:tabLst/>
      <a:defRPr lang="fr-FR"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E9541834-8B31-4A99-9502-E3DA2E161755}" type="slidenum">
              <a:t>1</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63747E20-01E1-4614-ACED-B27AC0445BA6}" type="slidenum">
              <a:t>1</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spAutoFit/>
          </a:bodyPr>
          <a:lstStyle/>
          <a:p>
            <a:endParaRPr lang="fr-FR" sz="2810"/>
          </a:p>
        </p:txBody>
      </p:sp>
    </p:spTree>
    <p:extLst>
      <p:ext uri="{BB962C8B-B14F-4D97-AF65-F5344CB8AC3E}">
        <p14:creationId xmlns:p14="http://schemas.microsoft.com/office/powerpoint/2010/main" val="3752459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8B8E7E03-C457-4CB4-A099-25EBF86810A0}" type="slidenum">
              <a:t>10</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AE3B513D-6512-4ED1-AA16-F905A19403E5}" type="slidenum">
              <a:t>10</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3678525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8385F483-C24D-47BC-90C7-047F3C617E17}" type="slidenum">
              <a:t>11</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99ECF5C4-A00D-4462-AAF4-C455060F007A}" type="slidenum">
              <a:t>11</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Marcador de Posição da Imagem do Diapositivo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Marcador de Posição de Nota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2092894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2FD92649-12ED-4FF9-B23E-879AFB8EBDF4}" type="slidenum">
              <a:t>12</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AF025A91-4A60-4B04-8108-5448487CA750}" type="slidenum">
              <a:t>12</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1913785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F2BF2AF2-AF18-4DE6-B49E-0B6501C688F3}" type="slidenum">
              <a:t>13</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00FFFDFB-BC2D-45B5-B230-C762ED817836}" type="slidenum">
              <a:t>13</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4120686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2430567D-D5FD-4302-9FE5-706AD9CCC19C}" type="slidenum">
              <a:t>14</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81B5DE01-EC79-4039-A9FD-862F00490E18}" type="slidenum">
              <a:t>14</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754880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90B6005C-D1DC-4204-9BD1-76D45DFC0E1D}" type="slidenum">
              <a:t>15</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E4FC3855-B7DE-4F6C-AAFE-FED0867942DB}" type="slidenum">
              <a:t>15</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2225854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8C61FF87-AED3-4660-A978-3964343D4C9B}" type="slidenum">
              <a:t>16</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6D5AEF1E-984D-41FC-BB5E-C978262184B7}" type="slidenum">
              <a:t>16</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3329622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F648A269-3D3D-4D76-84C6-D7A293EE63E5}" type="slidenum">
              <a:t>17</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98C1548D-54BF-49E6-A208-3E385F0E52B9}" type="slidenum">
              <a:t>17</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3218232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8287D27A-D23B-436F-8049-925D7573F93D}" type="slidenum">
              <a:t>2</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C516457A-8FC1-4040-9F61-AF0BFB49EFDA}" type="slidenum">
              <a:t>2</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1926752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9617E924-6CBC-45D7-90D7-E546FEE154DC}" type="slidenum">
              <a:t>3</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F96B0E0B-C443-4641-8446-6971A622E96F}" type="slidenum">
              <a:t>3</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238973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4CEEE040-C5C9-4009-9C31-600259C8C2C5}" type="slidenum">
              <a:t>4</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2A2D9924-6D4B-4376-B6A7-103CE9ECC78E}" type="slidenum">
              <a:t>4</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Marcador de Posição da Imagem do Diapositivo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Marcador de Posição de Nota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1771181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290BCA79-A9A8-4D6D-9F3D-202089D4741B}" type="slidenum">
              <a:t>5</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FB069FA8-A047-4A5C-A4B2-4276465D0318}" type="slidenum">
              <a:t>5</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354536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BC83824C-5ABB-41A9-9DA5-B6F33C508F15}" type="slidenum">
              <a:t>6</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BB4860C6-3859-43E6-B296-EC481FE7B830}" type="slidenum">
              <a:t>6</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Marcador de Posição da Imagem do Diapositivo 1"/>
          <p:cNvSpPr>
            <a:spLocks noGrp="1" noRot="1" noChangeAspect="1" noResize="1"/>
          </p:cNvSpPr>
          <p:nvPr>
            <p:ph type="sldImg"/>
          </p:nvPr>
        </p:nvSpPr>
        <p:spPr>
          <a:xfrm>
            <a:off x="1106488" y="812800"/>
            <a:ext cx="5346700" cy="4008438"/>
          </a:xfrm>
          <a:solidFill>
            <a:schemeClr val="accent1"/>
          </a:solidFill>
          <a:ln w="25400">
            <a:solidFill>
              <a:schemeClr val="accent1">
                <a:shade val="50000"/>
              </a:schemeClr>
            </a:solidFill>
            <a:prstDash val="solid"/>
          </a:ln>
        </p:spPr>
      </p:sp>
      <p:sp>
        <p:nvSpPr>
          <p:cNvPr id="4" name="Marcador de Posição de Nota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2526337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D8DDB59C-0D6C-4D0E-8EAA-1A18EB86831F}" type="slidenum">
              <a:t>7</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AEFA406B-2EAA-44DD-9494-5D66BBD05F7E}" type="slidenum">
              <a:t>7</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Marcador de Posição da Imagem do Diapositivo 1"/>
          <p:cNvSpPr>
            <a:spLocks noGrp="1" noRot="1" noChangeAspect="1" noResize="1"/>
          </p:cNvSpPr>
          <p:nvPr>
            <p:ph type="sldImg"/>
          </p:nvPr>
        </p:nvSpPr>
        <p:spPr>
          <a:xfrm>
            <a:off x="1106488" y="812800"/>
            <a:ext cx="5346700" cy="4008438"/>
          </a:xfrm>
          <a:solidFill>
            <a:schemeClr val="accent1"/>
          </a:solidFill>
          <a:ln w="25400">
            <a:solidFill>
              <a:schemeClr val="accent1">
                <a:shade val="50000"/>
              </a:schemeClr>
            </a:solidFill>
            <a:prstDash val="solid"/>
          </a:ln>
        </p:spPr>
      </p:sp>
      <p:sp>
        <p:nvSpPr>
          <p:cNvPr id="4" name="Marcador de Posição de Nota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3353560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1AE359E8-586F-437D-ABC3-556072748009}" type="slidenum">
              <a:t>8</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0B0D581C-2FB5-43EF-858D-4DCD0ABC6F92}" type="slidenum">
              <a:t>8</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4266448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Posição do Número do Diapositivo 6"/>
          <p:cNvSpPr txBox="1">
            <a:spLocks noGrp="1"/>
          </p:cNvSpPr>
          <p:nvPr>
            <p:ph type="sldNum" sz="quarter" idx="5"/>
          </p:nvPr>
        </p:nvSpPr>
        <p:spPr>
          <a:ln/>
        </p:spPr>
        <p:txBody>
          <a:bodyPr lIns="0" tIns="0" rIns="0" bIns="0" anchor="b" anchorCtr="0">
            <a:noAutofit/>
          </a:bodyPr>
          <a:lstStyle/>
          <a:p>
            <a:pPr lvl="0"/>
            <a:fld id="{578C0CF5-46BE-42EF-807A-F0AE2B982CE3}" type="slidenum">
              <a:t>9</a:t>
            </a:fld>
            <a:endParaRPr lang="fr-FR"/>
          </a:p>
        </p:txBody>
      </p:sp>
      <p:sp>
        <p:nvSpPr>
          <p:cNvPr id="2" name="Espace réservé du numéro de diapositive 6"/>
          <p:cNvSpPr txBox="1"/>
          <p:nvPr/>
        </p:nvSpPr>
        <p:spPr>
          <a:xfrm>
            <a:off x="4278960" y="10157400"/>
            <a:ext cx="3280680" cy="534240"/>
          </a:xfrm>
          <a:prstGeom prst="rect">
            <a:avLst/>
          </a:prstGeom>
          <a:noFill/>
          <a:ln>
            <a:noFill/>
          </a:ln>
        </p:spPr>
        <p:txBody>
          <a:bodyPr vert="horz" wrap="square" lIns="0" tIns="0" rIns="0" bIns="0" anchor="b" anchorCtr="0" compatLnSpc="0">
            <a:noAutofit/>
          </a:bodyPr>
          <a:lstStyle/>
          <a:p>
            <a:pPr marL="0" marR="0" lvl="0" indent="0" algn="r" rtl="0" hangingPunct="0">
              <a:lnSpc>
                <a:spcPct val="100000"/>
              </a:lnSpc>
              <a:spcBef>
                <a:spcPts val="0"/>
              </a:spcBef>
              <a:spcAft>
                <a:spcPts val="0"/>
              </a:spcAft>
              <a:buNone/>
              <a:tabLst/>
            </a:pPr>
            <a:fld id="{9EAEB768-D23A-4363-B349-BDBD46E3380C}" type="slidenum">
              <a:t>9</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4" name="Espace réservé des commentaires 2"/>
          <p:cNvSpPr txBox="1">
            <a:spLocks noGrp="1"/>
          </p:cNvSpPr>
          <p:nvPr>
            <p:ph type="body" sz="quarter" idx="1"/>
          </p:nvPr>
        </p:nvSpPr>
        <p:spPr>
          <a:xfrm>
            <a:off x="756000" y="5078520"/>
            <a:ext cx="6048000" cy="4811040"/>
          </a:xfrm>
        </p:spPr>
        <p:txBody>
          <a:bodyPr wrap="square" anchor="t" anchorCtr="0">
            <a:noAutofit/>
          </a:bodyPr>
          <a:lstStyle/>
          <a:p>
            <a:endParaRPr lang="fr-FR" sz="2810"/>
          </a:p>
        </p:txBody>
      </p:sp>
    </p:spTree>
    <p:extLst>
      <p:ext uri="{BB962C8B-B14F-4D97-AF65-F5344CB8AC3E}">
        <p14:creationId xmlns:p14="http://schemas.microsoft.com/office/powerpoint/2010/main" val="348082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260475" y="1236663"/>
            <a:ext cx="7559675" cy="2632075"/>
          </a:xfrm>
        </p:spPr>
        <p:txBody>
          <a:bodyPr anchor="b"/>
          <a:lstStyle>
            <a:lvl1pPr algn="ctr">
              <a:defRPr sz="6000"/>
            </a:lvl1pPr>
          </a:lstStyle>
          <a:p>
            <a:r>
              <a:rPr lang="pt-PT" smtClean="0"/>
              <a:t>Clique para editar o estilo</a:t>
            </a:r>
            <a:endParaRPr lang="pt-PT"/>
          </a:p>
        </p:txBody>
      </p:sp>
      <p:sp>
        <p:nvSpPr>
          <p:cNvPr id="3" name="Subtítulo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Faça clique para editar o estilo</a:t>
            </a:r>
            <a:endParaRPr lang="pt-PT"/>
          </a:p>
        </p:txBody>
      </p:sp>
      <p:sp>
        <p:nvSpPr>
          <p:cNvPr id="4" name="Marcador de Posição da Data 3"/>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5" name="Marcador de Posição do Rodapé 4"/>
          <p:cNvSpPr>
            <a:spLocks noGrp="1"/>
          </p:cNvSpPr>
          <p:nvPr>
            <p:ph type="ftr" sz="quarter" idx="11"/>
          </p:nvPr>
        </p:nvSpPr>
        <p:spPr/>
        <p:txBody>
          <a:bodyPr/>
          <a:lstStyle/>
          <a:p>
            <a:pPr lvl="0"/>
            <a:endParaRPr lang="fr-FR"/>
          </a:p>
        </p:txBody>
      </p:sp>
      <p:sp>
        <p:nvSpPr>
          <p:cNvPr id="6" name="Marcador de Posição do Número do Diapositivo 5"/>
          <p:cNvSpPr>
            <a:spLocks noGrp="1"/>
          </p:cNvSpPr>
          <p:nvPr>
            <p:ph type="sldNum" sz="quarter" idx="12"/>
          </p:nvPr>
        </p:nvSpPr>
        <p:spPr/>
        <p:txBody>
          <a:bodyPr/>
          <a:lstStyle/>
          <a:p>
            <a:pPr lvl="0"/>
            <a:fld id="{14AD4280-44AE-42B4-B125-D5ED63761185}" type="slidenum">
              <a:t>‹nº›</a:t>
            </a:fld>
            <a:endParaRPr lang="fr-FR"/>
          </a:p>
        </p:txBody>
      </p:sp>
    </p:spTree>
    <p:extLst>
      <p:ext uri="{BB962C8B-B14F-4D97-AF65-F5344CB8AC3E}">
        <p14:creationId xmlns:p14="http://schemas.microsoft.com/office/powerpoint/2010/main" val="2676583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5" name="Marcador de Posição do Rodapé 4"/>
          <p:cNvSpPr>
            <a:spLocks noGrp="1"/>
          </p:cNvSpPr>
          <p:nvPr>
            <p:ph type="ftr" sz="quarter" idx="11"/>
          </p:nvPr>
        </p:nvSpPr>
        <p:spPr/>
        <p:txBody>
          <a:bodyPr/>
          <a:lstStyle/>
          <a:p>
            <a:pPr lvl="0"/>
            <a:endParaRPr lang="fr-FR"/>
          </a:p>
        </p:txBody>
      </p:sp>
      <p:sp>
        <p:nvSpPr>
          <p:cNvPr id="6" name="Marcador de Posição do Número do Diapositivo 5"/>
          <p:cNvSpPr>
            <a:spLocks noGrp="1"/>
          </p:cNvSpPr>
          <p:nvPr>
            <p:ph type="sldNum" sz="quarter" idx="12"/>
          </p:nvPr>
        </p:nvSpPr>
        <p:spPr/>
        <p:txBody>
          <a:bodyPr/>
          <a:lstStyle/>
          <a:p>
            <a:pPr lvl="0"/>
            <a:fld id="{A208E5B8-D788-4363-90AE-E9DFC7072D7B}" type="slidenum">
              <a:t>‹nº›</a:t>
            </a:fld>
            <a:endParaRPr lang="fr-FR"/>
          </a:p>
        </p:txBody>
      </p:sp>
    </p:spTree>
    <p:extLst>
      <p:ext uri="{BB962C8B-B14F-4D97-AF65-F5344CB8AC3E}">
        <p14:creationId xmlns:p14="http://schemas.microsoft.com/office/powerpoint/2010/main" val="320111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308850" y="301625"/>
            <a:ext cx="2266950" cy="64563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503238" y="301625"/>
            <a:ext cx="6653212" cy="64563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5" name="Marcador de Posição do Rodapé 4"/>
          <p:cNvSpPr>
            <a:spLocks noGrp="1"/>
          </p:cNvSpPr>
          <p:nvPr>
            <p:ph type="ftr" sz="quarter" idx="11"/>
          </p:nvPr>
        </p:nvSpPr>
        <p:spPr/>
        <p:txBody>
          <a:bodyPr/>
          <a:lstStyle/>
          <a:p>
            <a:pPr lvl="0"/>
            <a:endParaRPr lang="fr-FR"/>
          </a:p>
        </p:txBody>
      </p:sp>
      <p:sp>
        <p:nvSpPr>
          <p:cNvPr id="6" name="Marcador de Posição do Número do Diapositivo 5"/>
          <p:cNvSpPr>
            <a:spLocks noGrp="1"/>
          </p:cNvSpPr>
          <p:nvPr>
            <p:ph type="sldNum" sz="quarter" idx="12"/>
          </p:nvPr>
        </p:nvSpPr>
        <p:spPr/>
        <p:txBody>
          <a:bodyPr/>
          <a:lstStyle/>
          <a:p>
            <a:pPr lvl="0"/>
            <a:fld id="{93AEE7C2-F5F7-4792-B790-46BE9AA5F3D3}" type="slidenum">
              <a:t>‹nº›</a:t>
            </a:fld>
            <a:endParaRPr lang="fr-FR"/>
          </a:p>
        </p:txBody>
      </p:sp>
    </p:spTree>
    <p:extLst>
      <p:ext uri="{BB962C8B-B14F-4D97-AF65-F5344CB8AC3E}">
        <p14:creationId xmlns:p14="http://schemas.microsoft.com/office/powerpoint/2010/main" val="1123373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260475" y="1236663"/>
            <a:ext cx="7559675" cy="2632075"/>
          </a:xfrm>
        </p:spPr>
        <p:txBody>
          <a:bodyPr anchor="b"/>
          <a:lstStyle>
            <a:lvl1pPr algn="ctr">
              <a:defRPr sz="6000"/>
            </a:lvl1pPr>
          </a:lstStyle>
          <a:p>
            <a:r>
              <a:rPr lang="pt-PT" smtClean="0"/>
              <a:t>Clique para editar o estilo</a:t>
            </a:r>
            <a:endParaRPr lang="pt-PT"/>
          </a:p>
        </p:txBody>
      </p:sp>
      <p:sp>
        <p:nvSpPr>
          <p:cNvPr id="3" name="Subtítulo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C5599A11-241B-4E65-9BF2-1D495FFDF220}" type="datetimeFigureOut">
              <a:rPr lang="pt-PT" smtClean="0"/>
              <a:t>09-01-2018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1167454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5599A11-241B-4E65-9BF2-1D495FFDF220}" type="datetimeFigureOut">
              <a:rPr lang="pt-PT" smtClean="0"/>
              <a:t>09-01-2018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3418181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687388" y="1884363"/>
            <a:ext cx="8694737" cy="3144837"/>
          </a:xfrm>
        </p:spPr>
        <p:txBody>
          <a:bodyPr anchor="b"/>
          <a:lstStyle>
            <a:lvl1pPr>
              <a:defRPr sz="6000"/>
            </a:lvl1pPr>
          </a:lstStyle>
          <a:p>
            <a:r>
              <a:rPr lang="pt-PT" smtClean="0"/>
              <a:t>Clique para editar o estilo</a:t>
            </a:r>
            <a:endParaRPr lang="pt-PT"/>
          </a:p>
        </p:txBody>
      </p:sp>
      <p:sp>
        <p:nvSpPr>
          <p:cNvPr id="3" name="Marcador de Posição do Texto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C5599A11-241B-4E65-9BF2-1D495FFDF220}" type="datetimeFigureOut">
              <a:rPr lang="pt-PT" smtClean="0"/>
              <a:t>09-01-2018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3088729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693738" y="2012950"/>
            <a:ext cx="4270375" cy="479583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5116513" y="2012950"/>
            <a:ext cx="4270375" cy="479583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C5599A11-241B-4E65-9BF2-1D495FFDF220}" type="datetimeFigureOut">
              <a:rPr lang="pt-PT" smtClean="0"/>
              <a:t>09-01-2018</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325972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93738" y="403225"/>
            <a:ext cx="8694737" cy="1460500"/>
          </a:xfrm>
        </p:spPr>
        <p:txBody>
          <a:bodyPr/>
          <a:lstStyle/>
          <a:p>
            <a:r>
              <a:rPr lang="pt-PT" smtClean="0"/>
              <a:t>Clique para editar o estilo</a:t>
            </a:r>
            <a:endParaRPr lang="pt-PT"/>
          </a:p>
        </p:txBody>
      </p:sp>
      <p:sp>
        <p:nvSpPr>
          <p:cNvPr id="3" name="Marcador de Posição do Texto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693738" y="2760663"/>
            <a:ext cx="4265612" cy="406241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5103813" y="2760663"/>
            <a:ext cx="4284662" cy="406241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C5599A11-241B-4E65-9BF2-1D495FFDF220}" type="datetimeFigureOut">
              <a:rPr lang="pt-PT" smtClean="0"/>
              <a:t>09-01-2018</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3612113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C5599A11-241B-4E65-9BF2-1D495FFDF220}" type="datetimeFigureOut">
              <a:rPr lang="pt-PT" smtClean="0"/>
              <a:t>09-01-2018</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629884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C5599A11-241B-4E65-9BF2-1D495FFDF220}" type="datetimeFigureOut">
              <a:rPr lang="pt-PT" smtClean="0"/>
              <a:t>09-01-2018</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3615013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93738" y="503238"/>
            <a:ext cx="3251200" cy="1765300"/>
          </a:xfrm>
        </p:spPr>
        <p:txBody>
          <a:bodyPr anchor="b"/>
          <a:lstStyle>
            <a:lvl1pPr>
              <a:defRPr sz="3200"/>
            </a:lvl1pPr>
          </a:lstStyle>
          <a:p>
            <a:r>
              <a:rPr lang="pt-PT" smtClean="0"/>
              <a:t>Clique para editar o estilo</a:t>
            </a:r>
            <a:endParaRPr lang="pt-PT"/>
          </a:p>
        </p:txBody>
      </p:sp>
      <p:sp>
        <p:nvSpPr>
          <p:cNvPr id="3" name="Marcador de Posição de Conteúdo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C5599A11-241B-4E65-9BF2-1D495FFDF220}" type="datetimeFigureOut">
              <a:rPr lang="pt-PT" smtClean="0"/>
              <a:t>09-01-2018</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5133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5" name="Marcador de Posição do Rodapé 4"/>
          <p:cNvSpPr>
            <a:spLocks noGrp="1"/>
          </p:cNvSpPr>
          <p:nvPr>
            <p:ph type="ftr" sz="quarter" idx="11"/>
          </p:nvPr>
        </p:nvSpPr>
        <p:spPr/>
        <p:txBody>
          <a:bodyPr/>
          <a:lstStyle/>
          <a:p>
            <a:pPr lvl="0"/>
            <a:endParaRPr lang="fr-FR"/>
          </a:p>
        </p:txBody>
      </p:sp>
      <p:sp>
        <p:nvSpPr>
          <p:cNvPr id="6" name="Marcador de Posição do Número do Diapositivo 5"/>
          <p:cNvSpPr>
            <a:spLocks noGrp="1"/>
          </p:cNvSpPr>
          <p:nvPr>
            <p:ph type="sldNum" sz="quarter" idx="12"/>
          </p:nvPr>
        </p:nvSpPr>
        <p:spPr/>
        <p:txBody>
          <a:bodyPr/>
          <a:lstStyle/>
          <a:p>
            <a:pPr lvl="0"/>
            <a:fld id="{477A57D2-13FD-41C6-A589-396557EF2C78}" type="slidenum">
              <a:t>‹nº›</a:t>
            </a:fld>
            <a:endParaRPr lang="fr-FR"/>
          </a:p>
        </p:txBody>
      </p:sp>
    </p:spTree>
    <p:extLst>
      <p:ext uri="{BB962C8B-B14F-4D97-AF65-F5344CB8AC3E}">
        <p14:creationId xmlns:p14="http://schemas.microsoft.com/office/powerpoint/2010/main" val="3765314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93738" y="503238"/>
            <a:ext cx="3251200" cy="1765300"/>
          </a:xfrm>
        </p:spPr>
        <p:txBody>
          <a:bodyPr anchor="b"/>
          <a:lstStyle>
            <a:lvl1pPr>
              <a:defRPr sz="3200"/>
            </a:lvl1pPr>
          </a:lstStyle>
          <a:p>
            <a:r>
              <a:rPr lang="pt-PT" smtClean="0"/>
              <a:t>Clique para editar o estilo</a:t>
            </a:r>
            <a:endParaRPr lang="pt-PT"/>
          </a:p>
        </p:txBody>
      </p:sp>
      <p:sp>
        <p:nvSpPr>
          <p:cNvPr id="3" name="Marcador de Posição da Imagem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C5599A11-241B-4E65-9BF2-1D495FFDF220}" type="datetimeFigureOut">
              <a:rPr lang="pt-PT" smtClean="0"/>
              <a:t>09-01-2018</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2751510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5599A11-241B-4E65-9BF2-1D495FFDF220}" type="datetimeFigureOut">
              <a:rPr lang="pt-PT" smtClean="0"/>
              <a:t>09-01-2018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15597247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213600" y="403225"/>
            <a:ext cx="2173288" cy="6405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693738" y="403225"/>
            <a:ext cx="6367462" cy="6405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5599A11-241B-4E65-9BF2-1D495FFDF220}" type="datetimeFigureOut">
              <a:rPr lang="pt-PT" smtClean="0"/>
              <a:t>09-01-2018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9200117-85F6-4CAA-94AD-097F48AFFAB8}" type="slidenum">
              <a:rPr lang="pt-PT" smtClean="0"/>
              <a:t>‹nº›</a:t>
            </a:fld>
            <a:endParaRPr lang="pt-PT"/>
          </a:p>
        </p:txBody>
      </p:sp>
    </p:spTree>
    <p:extLst>
      <p:ext uri="{BB962C8B-B14F-4D97-AF65-F5344CB8AC3E}">
        <p14:creationId xmlns:p14="http://schemas.microsoft.com/office/powerpoint/2010/main" val="296432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687388" y="1884363"/>
            <a:ext cx="8694737" cy="3144837"/>
          </a:xfrm>
        </p:spPr>
        <p:txBody>
          <a:bodyPr anchor="b"/>
          <a:lstStyle>
            <a:lvl1pPr>
              <a:defRPr sz="6000"/>
            </a:lvl1pPr>
          </a:lstStyle>
          <a:p>
            <a:r>
              <a:rPr lang="pt-PT" smtClean="0"/>
              <a:t>Clique para editar o estilo</a:t>
            </a:r>
            <a:endParaRPr lang="pt-PT"/>
          </a:p>
        </p:txBody>
      </p:sp>
      <p:sp>
        <p:nvSpPr>
          <p:cNvPr id="3" name="Marcador de Posição do Texto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5" name="Marcador de Posição do Rodapé 4"/>
          <p:cNvSpPr>
            <a:spLocks noGrp="1"/>
          </p:cNvSpPr>
          <p:nvPr>
            <p:ph type="ftr" sz="quarter" idx="11"/>
          </p:nvPr>
        </p:nvSpPr>
        <p:spPr/>
        <p:txBody>
          <a:bodyPr/>
          <a:lstStyle/>
          <a:p>
            <a:pPr lvl="0"/>
            <a:endParaRPr lang="fr-FR"/>
          </a:p>
        </p:txBody>
      </p:sp>
      <p:sp>
        <p:nvSpPr>
          <p:cNvPr id="6" name="Marcador de Posição do Número do Diapositivo 5"/>
          <p:cNvSpPr>
            <a:spLocks noGrp="1"/>
          </p:cNvSpPr>
          <p:nvPr>
            <p:ph type="sldNum" sz="quarter" idx="12"/>
          </p:nvPr>
        </p:nvSpPr>
        <p:spPr/>
        <p:txBody>
          <a:bodyPr/>
          <a:lstStyle/>
          <a:p>
            <a:pPr lvl="0"/>
            <a:fld id="{48D81D1D-58C4-4D81-809B-EEFDC68522DA}" type="slidenum">
              <a:t>‹nº›</a:t>
            </a:fld>
            <a:endParaRPr lang="fr-FR"/>
          </a:p>
        </p:txBody>
      </p:sp>
    </p:spTree>
    <p:extLst>
      <p:ext uri="{BB962C8B-B14F-4D97-AF65-F5344CB8AC3E}">
        <p14:creationId xmlns:p14="http://schemas.microsoft.com/office/powerpoint/2010/main" val="229296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503238" y="1768475"/>
            <a:ext cx="4459287" cy="4989513"/>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5114925" y="1768475"/>
            <a:ext cx="4460875" cy="4989513"/>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6" name="Marcador de Posição do Rodapé 5"/>
          <p:cNvSpPr>
            <a:spLocks noGrp="1"/>
          </p:cNvSpPr>
          <p:nvPr>
            <p:ph type="ftr" sz="quarter" idx="11"/>
          </p:nvPr>
        </p:nvSpPr>
        <p:spPr/>
        <p:txBody>
          <a:bodyPr/>
          <a:lstStyle/>
          <a:p>
            <a:pPr lvl="0"/>
            <a:endParaRPr lang="fr-FR"/>
          </a:p>
        </p:txBody>
      </p:sp>
      <p:sp>
        <p:nvSpPr>
          <p:cNvPr id="7" name="Marcador de Posição do Número do Diapositivo 6"/>
          <p:cNvSpPr>
            <a:spLocks noGrp="1"/>
          </p:cNvSpPr>
          <p:nvPr>
            <p:ph type="sldNum" sz="quarter" idx="12"/>
          </p:nvPr>
        </p:nvSpPr>
        <p:spPr/>
        <p:txBody>
          <a:bodyPr/>
          <a:lstStyle/>
          <a:p>
            <a:pPr lvl="0"/>
            <a:fld id="{70087B43-1FF3-4FF6-8D65-6D9114EF55B7}" type="slidenum">
              <a:t>‹nº›</a:t>
            </a:fld>
            <a:endParaRPr lang="fr-FR"/>
          </a:p>
        </p:txBody>
      </p:sp>
    </p:spTree>
    <p:extLst>
      <p:ext uri="{BB962C8B-B14F-4D97-AF65-F5344CB8AC3E}">
        <p14:creationId xmlns:p14="http://schemas.microsoft.com/office/powerpoint/2010/main" val="824618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93738" y="403225"/>
            <a:ext cx="8694737" cy="1460500"/>
          </a:xfrm>
        </p:spPr>
        <p:txBody>
          <a:bodyPr/>
          <a:lstStyle/>
          <a:p>
            <a:r>
              <a:rPr lang="pt-PT" smtClean="0"/>
              <a:t>Clique para editar o estilo</a:t>
            </a:r>
            <a:endParaRPr lang="pt-PT"/>
          </a:p>
        </p:txBody>
      </p:sp>
      <p:sp>
        <p:nvSpPr>
          <p:cNvPr id="3" name="Marcador de Posição do Texto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693738" y="2760663"/>
            <a:ext cx="4265612" cy="406241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5103813" y="2760663"/>
            <a:ext cx="4284662" cy="406241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8" name="Marcador de Posição do Rodapé 7"/>
          <p:cNvSpPr>
            <a:spLocks noGrp="1"/>
          </p:cNvSpPr>
          <p:nvPr>
            <p:ph type="ftr" sz="quarter" idx="11"/>
          </p:nvPr>
        </p:nvSpPr>
        <p:spPr/>
        <p:txBody>
          <a:bodyPr/>
          <a:lstStyle/>
          <a:p>
            <a:pPr lvl="0"/>
            <a:endParaRPr lang="fr-FR"/>
          </a:p>
        </p:txBody>
      </p:sp>
      <p:sp>
        <p:nvSpPr>
          <p:cNvPr id="9" name="Marcador de Posição do Número do Diapositivo 8"/>
          <p:cNvSpPr>
            <a:spLocks noGrp="1"/>
          </p:cNvSpPr>
          <p:nvPr>
            <p:ph type="sldNum" sz="quarter" idx="12"/>
          </p:nvPr>
        </p:nvSpPr>
        <p:spPr/>
        <p:txBody>
          <a:bodyPr/>
          <a:lstStyle/>
          <a:p>
            <a:pPr lvl="0"/>
            <a:fld id="{927D1E9E-0641-4DEC-A948-6125C974C3F2}" type="slidenum">
              <a:t>‹nº›</a:t>
            </a:fld>
            <a:endParaRPr lang="fr-FR"/>
          </a:p>
        </p:txBody>
      </p:sp>
    </p:spTree>
    <p:extLst>
      <p:ext uri="{BB962C8B-B14F-4D97-AF65-F5344CB8AC3E}">
        <p14:creationId xmlns:p14="http://schemas.microsoft.com/office/powerpoint/2010/main" val="1017879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4" name="Marcador de Posição do Rodapé 3"/>
          <p:cNvSpPr>
            <a:spLocks noGrp="1"/>
          </p:cNvSpPr>
          <p:nvPr>
            <p:ph type="ftr" sz="quarter" idx="11"/>
          </p:nvPr>
        </p:nvSpPr>
        <p:spPr/>
        <p:txBody>
          <a:bodyPr/>
          <a:lstStyle/>
          <a:p>
            <a:pPr lvl="0"/>
            <a:endParaRPr lang="fr-FR"/>
          </a:p>
        </p:txBody>
      </p:sp>
      <p:sp>
        <p:nvSpPr>
          <p:cNvPr id="5" name="Marcador de Posição do Número do Diapositivo 4"/>
          <p:cNvSpPr>
            <a:spLocks noGrp="1"/>
          </p:cNvSpPr>
          <p:nvPr>
            <p:ph type="sldNum" sz="quarter" idx="12"/>
          </p:nvPr>
        </p:nvSpPr>
        <p:spPr/>
        <p:txBody>
          <a:bodyPr/>
          <a:lstStyle/>
          <a:p>
            <a:pPr lvl="0"/>
            <a:fld id="{16015546-1C44-4FCC-AF73-C0AC6A37C76B}" type="slidenum">
              <a:t>‹nº›</a:t>
            </a:fld>
            <a:endParaRPr lang="fr-FR"/>
          </a:p>
        </p:txBody>
      </p:sp>
    </p:spTree>
    <p:extLst>
      <p:ext uri="{BB962C8B-B14F-4D97-AF65-F5344CB8AC3E}">
        <p14:creationId xmlns:p14="http://schemas.microsoft.com/office/powerpoint/2010/main" val="1827040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3" name="Marcador de Posição do Rodapé 2"/>
          <p:cNvSpPr>
            <a:spLocks noGrp="1"/>
          </p:cNvSpPr>
          <p:nvPr>
            <p:ph type="ftr" sz="quarter" idx="11"/>
          </p:nvPr>
        </p:nvSpPr>
        <p:spPr/>
        <p:txBody>
          <a:bodyPr/>
          <a:lstStyle/>
          <a:p>
            <a:endParaRPr lang="pt-PT" dirty="0"/>
          </a:p>
        </p:txBody>
      </p:sp>
      <p:sp>
        <p:nvSpPr>
          <p:cNvPr id="4" name="Marcador de Posição do Número do Diapositivo 3"/>
          <p:cNvSpPr>
            <a:spLocks noGrp="1"/>
          </p:cNvSpPr>
          <p:nvPr>
            <p:ph type="sldNum" sz="quarter" idx="12"/>
          </p:nvPr>
        </p:nvSpPr>
        <p:spPr/>
        <p:txBody>
          <a:bodyPr/>
          <a:lstStyle/>
          <a:p>
            <a:pPr lvl="0"/>
            <a:fld id="{2C13189A-FB8E-4A50-A841-B0172DDB95F0}" type="slidenum">
              <a:t>‹nº›</a:t>
            </a:fld>
            <a:endParaRPr lang="fr-FR"/>
          </a:p>
        </p:txBody>
      </p:sp>
    </p:spTree>
    <p:extLst>
      <p:ext uri="{BB962C8B-B14F-4D97-AF65-F5344CB8AC3E}">
        <p14:creationId xmlns:p14="http://schemas.microsoft.com/office/powerpoint/2010/main" val="3649003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93738" y="503238"/>
            <a:ext cx="3251200" cy="1765300"/>
          </a:xfrm>
        </p:spPr>
        <p:txBody>
          <a:bodyPr anchor="b"/>
          <a:lstStyle>
            <a:lvl1pPr>
              <a:defRPr sz="3200"/>
            </a:lvl1pPr>
          </a:lstStyle>
          <a:p>
            <a:r>
              <a:rPr lang="pt-PT" smtClean="0"/>
              <a:t>Clique para editar o estilo</a:t>
            </a:r>
            <a:endParaRPr lang="pt-PT"/>
          </a:p>
        </p:txBody>
      </p:sp>
      <p:sp>
        <p:nvSpPr>
          <p:cNvPr id="3" name="Marcador de Posição de Conteúdo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6" name="Marcador de Posição do Rodapé 5"/>
          <p:cNvSpPr>
            <a:spLocks noGrp="1"/>
          </p:cNvSpPr>
          <p:nvPr>
            <p:ph type="ftr" sz="quarter" idx="11"/>
          </p:nvPr>
        </p:nvSpPr>
        <p:spPr/>
        <p:txBody>
          <a:bodyPr/>
          <a:lstStyle/>
          <a:p>
            <a:pPr lvl="0"/>
            <a:endParaRPr lang="fr-FR"/>
          </a:p>
        </p:txBody>
      </p:sp>
      <p:sp>
        <p:nvSpPr>
          <p:cNvPr id="7" name="Marcador de Posição do Número do Diapositivo 6"/>
          <p:cNvSpPr>
            <a:spLocks noGrp="1"/>
          </p:cNvSpPr>
          <p:nvPr>
            <p:ph type="sldNum" sz="quarter" idx="12"/>
          </p:nvPr>
        </p:nvSpPr>
        <p:spPr/>
        <p:txBody>
          <a:bodyPr/>
          <a:lstStyle/>
          <a:p>
            <a:pPr lvl="0"/>
            <a:fld id="{CE22CF95-301E-498F-937E-CA69F5BFE01E}" type="slidenum">
              <a:t>‹nº›</a:t>
            </a:fld>
            <a:endParaRPr lang="fr-FR"/>
          </a:p>
        </p:txBody>
      </p:sp>
    </p:spTree>
    <p:extLst>
      <p:ext uri="{BB962C8B-B14F-4D97-AF65-F5344CB8AC3E}">
        <p14:creationId xmlns:p14="http://schemas.microsoft.com/office/powerpoint/2010/main" val="4163486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93738" y="503238"/>
            <a:ext cx="3251200" cy="1765300"/>
          </a:xfrm>
        </p:spPr>
        <p:txBody>
          <a:bodyPr anchor="b"/>
          <a:lstStyle>
            <a:lvl1pPr>
              <a:defRPr sz="3200"/>
            </a:lvl1pPr>
          </a:lstStyle>
          <a:p>
            <a:r>
              <a:rPr lang="pt-PT" smtClean="0"/>
              <a:t>Clique para editar o estilo</a:t>
            </a:r>
            <a:endParaRPr lang="pt-PT"/>
          </a:p>
        </p:txBody>
      </p:sp>
      <p:sp>
        <p:nvSpPr>
          <p:cNvPr id="3" name="Marcador de Posição da Imagem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Clique para editar os estilos</a:t>
            </a:r>
          </a:p>
        </p:txBody>
      </p:sp>
      <p:sp>
        <p:nvSpPr>
          <p:cNvPr id="5" name="Marcador de Posição da Data 4"/>
          <p:cNvSpPr>
            <a:spLocks noGrp="1"/>
          </p:cNvSpPr>
          <p:nvPr>
            <p:ph type="dt" sz="half" idx="10"/>
          </p:nvPr>
        </p:nvSpPr>
        <p:spPr>
          <a:xfrm>
            <a:off x="503999" y="6887160"/>
            <a:ext cx="2348280" cy="521280"/>
          </a:xfrm>
          <a:prstGeom prst="rect">
            <a:avLst/>
          </a:prstGeom>
        </p:spPr>
        <p:txBody>
          <a:bodyPr/>
          <a:lstStyle/>
          <a:p>
            <a:pPr lvl="0"/>
            <a:endParaRPr lang="fr-FR"/>
          </a:p>
        </p:txBody>
      </p:sp>
      <p:sp>
        <p:nvSpPr>
          <p:cNvPr id="6" name="Marcador de Posição do Rodapé 5"/>
          <p:cNvSpPr>
            <a:spLocks noGrp="1"/>
          </p:cNvSpPr>
          <p:nvPr>
            <p:ph type="ftr" sz="quarter" idx="11"/>
          </p:nvPr>
        </p:nvSpPr>
        <p:spPr/>
        <p:txBody>
          <a:bodyPr/>
          <a:lstStyle/>
          <a:p>
            <a:pPr lvl="0"/>
            <a:endParaRPr lang="fr-FR"/>
          </a:p>
        </p:txBody>
      </p:sp>
      <p:sp>
        <p:nvSpPr>
          <p:cNvPr id="7" name="Marcador de Posição do Número do Diapositivo 6"/>
          <p:cNvSpPr>
            <a:spLocks noGrp="1"/>
          </p:cNvSpPr>
          <p:nvPr>
            <p:ph type="sldNum" sz="quarter" idx="12"/>
          </p:nvPr>
        </p:nvSpPr>
        <p:spPr/>
        <p:txBody>
          <a:bodyPr/>
          <a:lstStyle/>
          <a:p>
            <a:pPr lvl="0"/>
            <a:fld id="{66ECF6D6-E22D-4BB8-9357-BF79B287CDDA}" type="slidenum">
              <a:t>‹nº›</a:t>
            </a:fld>
            <a:endParaRPr lang="fr-FR"/>
          </a:p>
        </p:txBody>
      </p:sp>
    </p:spTree>
    <p:extLst>
      <p:ext uri="{BB962C8B-B14F-4D97-AF65-F5344CB8AC3E}">
        <p14:creationId xmlns:p14="http://schemas.microsoft.com/office/powerpoint/2010/main" val="2856644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Posição do Título 1"/>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fr-FR" dirty="0"/>
          </a:p>
        </p:txBody>
      </p:sp>
      <p:sp>
        <p:nvSpPr>
          <p:cNvPr id="3" name="Marcador de Posição do Texto 2"/>
          <p:cNvSpPr txBox="1">
            <a:spLocks noGrp="1"/>
          </p:cNvSpPr>
          <p:nvPr>
            <p:ph type="body" idx="1"/>
          </p:nvPr>
        </p:nvSpPr>
        <p:spPr>
          <a:xfrm>
            <a:off x="503999" y="1769040"/>
            <a:ext cx="9071640" cy="4989240"/>
          </a:xfrm>
          <a:prstGeom prst="rect">
            <a:avLst/>
          </a:prstGeom>
          <a:noFill/>
          <a:ln>
            <a:noFill/>
          </a:ln>
        </p:spPr>
        <p:txBody>
          <a:bodyPr lIns="0" tIns="0" rIns="0" bIns="0"/>
          <a:lstStyle/>
          <a:p>
            <a:pPr lvl="0"/>
            <a:r>
              <a:rPr lang="pt-PT" dirty="0" smtClean="0"/>
              <a:t>Clique para editar os estilos</a:t>
            </a:r>
          </a:p>
          <a:p>
            <a:pPr lvl="1"/>
            <a:r>
              <a:rPr lang="pt-PT" dirty="0" smtClean="0"/>
              <a:t>Segundo nível</a:t>
            </a:r>
          </a:p>
          <a:p>
            <a:pPr lvl="2"/>
            <a:r>
              <a:rPr lang="pt-PT" dirty="0" smtClean="0"/>
              <a:t>Terceiro nível</a:t>
            </a:r>
          </a:p>
          <a:p>
            <a:pPr lvl="3"/>
            <a:r>
              <a:rPr lang="pt-PT" dirty="0" smtClean="0"/>
              <a:t>Quarto nível</a:t>
            </a:r>
          </a:p>
          <a:p>
            <a:pPr lvl="4"/>
            <a:r>
              <a:rPr lang="pt-PT" dirty="0" smtClean="0"/>
              <a:t>Quinto nível</a:t>
            </a:r>
            <a:endParaRPr lang="fr-FR" dirty="0"/>
          </a:p>
        </p:txBody>
      </p:sp>
      <p:sp>
        <p:nvSpPr>
          <p:cNvPr id="5" name="Marcador de Posição do Rodapé 4"/>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rtl="0" hangingPunct="0">
              <a:buNone/>
              <a:tabLst/>
              <a:defRPr lang="fr-FR" sz="1400" kern="1200">
                <a:latin typeface="Segoe UI" panose="020B0502040204020203" pitchFamily="34" charset="0"/>
                <a:ea typeface="Segoe UI" panose="020B0502040204020203" pitchFamily="34" charset="0"/>
                <a:cs typeface="Segoe UI" panose="020B0502040204020203" pitchFamily="34" charset="0"/>
              </a:defRPr>
            </a:lvl1pPr>
          </a:lstStyle>
          <a:p>
            <a:r>
              <a:rPr lang="pt-PT" dirty="0" smtClean="0"/>
              <a:t>Opportunities and constraints for </a:t>
            </a:r>
            <a:r>
              <a:rPr lang="pt-PT" dirty="0" err="1" smtClean="0"/>
              <a:t>affirming</a:t>
            </a:r>
            <a:r>
              <a:rPr lang="pt-PT" dirty="0" smtClean="0"/>
              <a:t> SSE in IVET curricula</a:t>
            </a:r>
            <a:endParaRPr lang="pt-PT" dirty="0"/>
          </a:p>
        </p:txBody>
      </p:sp>
      <p:sp>
        <p:nvSpPr>
          <p:cNvPr id="6" name="Marcador de Posição do Número do Diapositivo 5"/>
          <p:cNvSpPr txBox="1">
            <a:spLocks noGrp="1"/>
          </p:cNvSpPr>
          <p:nvPr>
            <p:ph type="sldNum" sz="quarter" idx="4"/>
          </p:nvPr>
        </p:nvSpPr>
        <p:spPr>
          <a:xfrm>
            <a:off x="7227360" y="6887160"/>
            <a:ext cx="2348280" cy="521280"/>
          </a:xfrm>
          <a:prstGeom prst="rect">
            <a:avLst/>
          </a:prstGeom>
          <a:noFill/>
          <a:ln>
            <a:noFill/>
          </a:ln>
        </p:spPr>
        <p:txBody>
          <a:bodyPr lIns="0" tIns="0" rIns="0" bIns="0" anchorCtr="0">
            <a:noAutofit/>
          </a:bodyPr>
          <a:lstStyle>
            <a:lvl1pPr lvl="0" algn="r" rtl="0" hangingPunct="0">
              <a:buNone/>
              <a:tabLst/>
              <a:defRPr lang="fr-FR" sz="1400" kern="1200">
                <a:latin typeface="Segoe UI" panose="020B0502040204020203" pitchFamily="34" charset="0"/>
                <a:ea typeface="Segoe UI" panose="020B0502040204020203" pitchFamily="34" charset="0"/>
                <a:cs typeface="Segoe UI" panose="020B0502040204020203" pitchFamily="34" charset="0"/>
              </a:defRPr>
            </a:lvl1pPr>
          </a:lstStyle>
          <a:p>
            <a:fld id="{A55EB66E-1E31-487A-9EDD-5037C06D2187}" type="slidenum">
              <a:rPr lang="pt-PT" smtClean="0"/>
              <a:pPr/>
              <a:t>‹nº›</a:t>
            </a:fld>
            <a:endParaRPr lang="pt-P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fr-FR" sz="4400" b="0" i="0" u="none" strike="noStrike" kern="1200">
          <a:ln>
            <a:noFill/>
          </a:ln>
          <a:latin typeface="Segoe UI" panose="020B0502040204020203" pitchFamily="34" charset="0"/>
          <a:ea typeface="Segoe UI" panose="020B0502040204020203" pitchFamily="34" charset="0"/>
          <a:cs typeface="Segoe UI" panose="020B0502040204020203" pitchFamily="34" charset="0"/>
        </a:defRPr>
      </a:lvl1pPr>
    </p:titleStyle>
    <p:bodyStyle>
      <a:lvl1pPr rtl="0" hangingPunct="0">
        <a:spcBef>
          <a:spcPts val="0"/>
        </a:spcBef>
        <a:spcAft>
          <a:spcPts val="1417"/>
        </a:spcAft>
        <a:tabLst/>
        <a:defRPr lang="fr-FR" sz="3200" b="0" i="0" u="none" strike="noStrike" kern="1200">
          <a:ln>
            <a:noFill/>
          </a:ln>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693738" y="403225"/>
            <a:ext cx="8693150" cy="1460500"/>
          </a:xfrm>
          <a:prstGeom prst="rect">
            <a:avLst/>
          </a:prstGeom>
        </p:spPr>
        <p:txBody>
          <a:bodyPr vert="horz" lIns="91440" tIns="45720" rIns="91440" bIns="45720" rtlCol="0" anchor="ctr">
            <a:normAutofit/>
          </a:bodyPr>
          <a:lstStyle/>
          <a:p>
            <a:r>
              <a:rPr lang="pt-PT" dirty="0" smtClean="0"/>
              <a:t>Clique para editar o estilo</a:t>
            </a:r>
            <a:endParaRPr lang="pt-PT" dirty="0"/>
          </a:p>
        </p:txBody>
      </p:sp>
      <p:sp>
        <p:nvSpPr>
          <p:cNvPr id="3" name="Marcador de Posição do Texto 2"/>
          <p:cNvSpPr>
            <a:spLocks noGrp="1"/>
          </p:cNvSpPr>
          <p:nvPr>
            <p:ph type="body" idx="1"/>
          </p:nvPr>
        </p:nvSpPr>
        <p:spPr>
          <a:xfrm>
            <a:off x="693738" y="2012950"/>
            <a:ext cx="8693150" cy="4795838"/>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693738" y="7007225"/>
            <a:ext cx="226695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C5599A11-241B-4E65-9BF2-1D495FFDF220}" type="datetimeFigureOut">
              <a:rPr lang="pt-PT" smtClean="0"/>
              <a:t>09-01-2018</a:t>
            </a:fld>
            <a:endParaRPr lang="pt-PT"/>
          </a:p>
        </p:txBody>
      </p:sp>
      <p:sp>
        <p:nvSpPr>
          <p:cNvPr id="5" name="Marcador de Posição do Rodapé 4"/>
          <p:cNvSpPr>
            <a:spLocks noGrp="1"/>
          </p:cNvSpPr>
          <p:nvPr>
            <p:ph type="ftr" sz="quarter" idx="3"/>
          </p:nvPr>
        </p:nvSpPr>
        <p:spPr>
          <a:xfrm>
            <a:off x="3338513" y="7007225"/>
            <a:ext cx="3403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7119938" y="7007225"/>
            <a:ext cx="226695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E9200117-85F6-4CAA-94AD-097F48AFFAB8}" type="slidenum">
              <a:rPr lang="pt-PT" smtClean="0"/>
              <a:t>‹nº›</a:t>
            </a:fld>
            <a:endParaRPr lang="pt-PT"/>
          </a:p>
        </p:txBody>
      </p:sp>
    </p:spTree>
    <p:extLst>
      <p:ext uri="{BB962C8B-B14F-4D97-AF65-F5344CB8AC3E}">
        <p14:creationId xmlns:p14="http://schemas.microsoft.com/office/powerpoint/2010/main" val="36936854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a date 1"/>
          <p:cNvSpPr txBox="1">
            <a:spLocks noGrp="1"/>
          </p:cNvSpPr>
          <p:nvPr>
            <p:ph type="dt" sz="half" idx="2"/>
          </p:nvPr>
        </p:nvSpPr>
        <p:spPr>
          <a:xfrm>
            <a:off x="503640" y="6887160"/>
            <a:ext cx="2348280" cy="521280"/>
          </a:xfrm>
          <a:prstGeom prst="rect">
            <a:avLst/>
          </a:prstGeom>
          <a:noFill/>
          <a:ln>
            <a:noFill/>
          </a:ln>
        </p:spPr>
        <p:txBody>
          <a:bodyPr wrap="square" lIns="0" tIns="0" rIns="0" bIns="0" anchor="t" anchorCtr="0">
            <a:noAutofit/>
          </a:bodyPr>
          <a:lstStyle>
            <a:lvl1pPr lvl="0" rtl="0" hangingPunct="0">
              <a:buNone/>
              <a:tabLst/>
              <a:defRPr lang="fr-FR" sz="2400" kern="1200">
                <a:latin typeface="Times New Roman" pitchFamily="18"/>
                <a:ea typeface="Lucida Sans Unicode" pitchFamily="2"/>
                <a:cs typeface="Tahoma" pitchFamily="2"/>
              </a:defRPr>
            </a:lvl1pPr>
          </a:lstStyle>
          <a:p>
            <a:pPr lvl="0"/>
            <a:endParaRPr lang="fr-FR"/>
          </a:p>
        </p:txBody>
      </p:sp>
      <p:sp>
        <p:nvSpPr>
          <p:cNvPr id="3" name="Espace réservé du pied de page 2"/>
          <p:cNvSpPr txBox="1">
            <a:spLocks noGrp="1"/>
          </p:cNvSpPr>
          <p:nvPr>
            <p:ph type="ftr" sz="quarter" idx="3"/>
          </p:nvPr>
        </p:nvSpPr>
        <p:spPr>
          <a:xfrm>
            <a:off x="3447000" y="6887160"/>
            <a:ext cx="3194640" cy="521280"/>
          </a:xfrm>
          <a:prstGeom prst="rect">
            <a:avLst/>
          </a:prstGeom>
          <a:noFill/>
          <a:ln>
            <a:noFill/>
          </a:ln>
        </p:spPr>
        <p:txBody>
          <a:bodyPr wrap="square" lIns="0" tIns="0" rIns="0" bIns="0" anchor="t" anchorCtr="1">
            <a:noAutofit/>
          </a:bodyPr>
          <a:lstStyle>
            <a:lvl1pPr lvl="0" rtl="0" hangingPunct="0">
              <a:buNone/>
              <a:tabLst/>
              <a:defRPr lang="fr-FR" sz="2400" kern="1200">
                <a:latin typeface="Times New Roman" pitchFamily="18"/>
                <a:ea typeface="Lucida Sans Unicode" pitchFamily="2"/>
                <a:cs typeface="Tahoma" pitchFamily="2"/>
              </a:defRPr>
            </a:lvl1pPr>
          </a:lstStyle>
          <a:p>
            <a:pPr lvl="0"/>
            <a:endParaRPr lang="fr-FR"/>
          </a:p>
        </p:txBody>
      </p:sp>
      <p:sp>
        <p:nvSpPr>
          <p:cNvPr id="4" name="Espace réservé du numéro de diapositive 3"/>
          <p:cNvSpPr txBox="1">
            <a:spLocks noGrp="1"/>
          </p:cNvSpPr>
          <p:nvPr>
            <p:ph type="sldNum" sz="quarter" idx="4"/>
          </p:nvPr>
        </p:nvSpPr>
        <p:spPr>
          <a:xfrm>
            <a:off x="7226640" y="6887160"/>
            <a:ext cx="2348280" cy="521280"/>
          </a:xfrm>
          <a:prstGeom prst="rect">
            <a:avLst/>
          </a:prstGeom>
          <a:noFill/>
          <a:ln>
            <a:noFill/>
          </a:ln>
        </p:spPr>
        <p:txBody>
          <a:bodyPr wrap="square" lIns="0" tIns="0" rIns="0" bIns="0" anchor="t" anchorCtr="0">
            <a:noAutofit/>
          </a:bodyPr>
          <a:lstStyle>
            <a:lvl1pPr marL="0" marR="0" lvl="0" indent="0" algn="r" rtl="0" hangingPunct="0">
              <a:lnSpc>
                <a:spcPct val="100000"/>
              </a:lnSpc>
              <a:spcBef>
                <a:spcPts val="0"/>
              </a:spcBef>
              <a:spcAft>
                <a:spcPts val="0"/>
              </a:spcAft>
              <a:buNone/>
              <a:tabLst/>
              <a:defRPr lang="fr-FR" sz="1400" b="0" i="0" u="none" strike="noStrike" kern="1200" spc="0" baseline="0">
                <a:solidFill>
                  <a:srgbClr val="000000"/>
                </a:solidFill>
                <a:latin typeface="Times New Roman" pitchFamily="18"/>
                <a:ea typeface="Lucida Sans Unicode" pitchFamily="2"/>
                <a:cs typeface="Tahoma" pitchFamily="2"/>
              </a:defRPr>
            </a:lvl1pPr>
          </a:lstStyle>
          <a:p>
            <a:pPr lvl="0"/>
            <a:fld id="{D21AB9E6-C92D-4C7D-BBE4-2F452AEFEB8B}" type="slidenum">
              <a:t>‹nº›</a:t>
            </a:fld>
            <a:endParaRPr lang="fr-FR"/>
          </a:p>
        </p:txBody>
      </p:sp>
      <p:sp>
        <p:nvSpPr>
          <p:cNvPr id="5" name="Título 4"/>
          <p:cNvSpPr txBox="1">
            <a:spLocks noGrp="1"/>
          </p:cNvSpPr>
          <p:nvPr>
            <p:ph type="title"/>
          </p:nvPr>
        </p:nvSpPr>
        <p:spPr>
          <a:xfrm>
            <a:off x="503640" y="301320"/>
            <a:ext cx="9071280" cy="1261800"/>
          </a:xfrm>
          <a:prstGeom prst="rect">
            <a:avLst/>
          </a:prstGeom>
          <a:noFill/>
          <a:ln>
            <a:noFill/>
          </a:ln>
        </p:spPr>
        <p:txBody>
          <a:bodyPr wrap="square" lIns="0" tIns="0" rIns="0" bIns="0" anchor="ctr" anchorCtr="1">
            <a:noAutofit/>
          </a:bodyPr>
          <a:lstStyle/>
          <a:p>
            <a:pPr lvl="0"/>
            <a:endParaRPr lang="fr-FR"/>
          </a:p>
        </p:txBody>
      </p:sp>
      <p:sp>
        <p:nvSpPr>
          <p:cNvPr id="6" name="Marcador de Posição do Texto 5"/>
          <p:cNvSpPr txBox="1">
            <a:spLocks noGrp="1"/>
          </p:cNvSpPr>
          <p:nvPr>
            <p:ph type="body" idx="1"/>
          </p:nvPr>
        </p:nvSpPr>
        <p:spPr>
          <a:xfrm>
            <a:off x="503640" y="1768680"/>
            <a:ext cx="9071280" cy="4989240"/>
          </a:xfrm>
          <a:prstGeom prst="rect">
            <a:avLst/>
          </a:prstGeom>
          <a:noFill/>
          <a:ln>
            <a:noFill/>
          </a:ln>
        </p:spPr>
        <p:txBody>
          <a:bodyPr wrap="square" lIns="0" tIns="0" rIns="0" bIns="0" anchor="t" anchorCtr="0">
            <a:no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fr-FR"/>
          </a:p>
        </p:txBody>
      </p:sp>
    </p:spTree>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ctr" rtl="0" hangingPunct="0">
        <a:buNone/>
        <a:tabLst/>
        <a:defRPr lang="fr-FR" sz="4400" b="0" i="0" u="none" strike="noStrike" kern="1200">
          <a:ln>
            <a:noFill/>
          </a:ln>
          <a:latin typeface="Arial" pitchFamily="18"/>
          <a:ea typeface="Microsoft YaHei" pitchFamily="2"/>
          <a:cs typeface="Mangal" pitchFamily="2"/>
        </a:defRPr>
      </a:lvl1pPr>
    </p:titleStyle>
    <p:bodyStyle>
      <a:lvl1pPr marL="0" marR="0" lvl="0" indent="0" rtl="0" hangingPunct="0">
        <a:spcBef>
          <a:spcPts val="0"/>
        </a:spcBef>
        <a:spcAft>
          <a:spcPts val="1414"/>
        </a:spcAft>
        <a:buNone/>
        <a:tabLst/>
        <a:defRPr lang="fr-FR" sz="3200" b="0" i="0" u="none" strike="noStrike" kern="1200">
          <a:ln>
            <a:noFill/>
          </a:ln>
          <a:latin typeface="Arial" pitchFamily="18"/>
          <a:ea typeface="Microsoft YaHei" pitchFamily="2"/>
          <a:cs typeface="Mang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noGrp="1"/>
          </p:cNvSpPr>
          <p:nvPr>
            <p:ph type="subTitle" idx="4294967295"/>
          </p:nvPr>
        </p:nvSpPr>
        <p:spPr>
          <a:xfrm>
            <a:off x="503640" y="3681359"/>
            <a:ext cx="9070920" cy="1164600"/>
          </a:xfrm>
        </p:spPr>
        <p:txBody>
          <a:bodyPr wrap="square" anchor="ctr" anchorCtr="1">
            <a:spAutoFit/>
          </a:bodyPr>
          <a:lstStyle/>
          <a:p>
            <a:pPr lvl="0" algn="ctr">
              <a:spcAft>
                <a:spcPts val="1414"/>
              </a:spcAft>
              <a:buSzPct val="45000"/>
              <a:buFont typeface="StarSymbol"/>
              <a:buChar char="●"/>
            </a:pPr>
            <a:endParaRPr lang="fr-FR">
              <a:solidFill>
                <a:srgbClr val="000000"/>
              </a:solidFill>
            </a:endParaRPr>
          </a:p>
          <a:p>
            <a:pPr lvl="0" algn="ctr">
              <a:spcAft>
                <a:spcPts val="1414"/>
              </a:spcAft>
              <a:buSzPct val="45000"/>
              <a:buFont typeface="StarSymbol"/>
              <a:buChar char="●"/>
            </a:pPr>
            <a:endParaRPr lang="fr-FR">
              <a:solidFill>
                <a:srgbClr val="000000"/>
              </a:solidFill>
            </a:endParaRPr>
          </a:p>
        </p:txBody>
      </p:sp>
      <p:sp>
        <p:nvSpPr>
          <p:cNvPr id="5" name="Forme libre 4"/>
          <p:cNvSpPr/>
          <p:nvPr/>
        </p:nvSpPr>
        <p:spPr>
          <a:xfrm>
            <a:off x="1511640" y="2492540"/>
            <a:ext cx="7703280" cy="3311640"/>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solidFill>
            <a:srgbClr val="26A0B7">
              <a:alpha val="69000"/>
            </a:srgbClr>
          </a:solidFill>
          <a:ln>
            <a:noFill/>
            <a:prstDash val="solid"/>
          </a:ln>
        </p:spPr>
        <p:txBody>
          <a:bodyPr vert="horz" wrap="none" lIns="90000" tIns="45000" rIns="90000" bIns="45000" anchor="ctr" anchorCtr="0" compatLnSpc="0">
            <a:noAutofit/>
          </a:bodyPr>
          <a:lstStyle/>
          <a:p>
            <a:pPr marL="0" marR="0" lvl="0" indent="0" algn="l" rtl="0" hangingPunct="0">
              <a:lnSpc>
                <a:spcPct val="100000"/>
              </a:lnSpc>
              <a:spcBef>
                <a:spcPts val="0"/>
              </a:spcBef>
              <a:spcAft>
                <a:spcPts val="0"/>
              </a:spcAft>
              <a:buNone/>
              <a:tabLst/>
            </a:pPr>
            <a:endParaRPr lang="fr-FR" sz="1400" b="0" i="0" u="none" strike="noStrike" kern="1200" spc="0" baseline="0" dirty="0">
              <a:ln>
                <a:noFill/>
              </a:ln>
              <a:solidFill>
                <a:srgbClr val="000000"/>
              </a:solidFill>
              <a:latin typeface="Arial" pitchFamily="18"/>
              <a:ea typeface="Microsoft YaHei" pitchFamily="2"/>
              <a:cs typeface="Mangal" pitchFamily="2"/>
            </a:endParaRPr>
          </a:p>
          <a:p>
            <a:pPr marL="0" marR="0" lvl="0" indent="0" algn="ctr" rtl="0" hangingPunct="0">
              <a:lnSpc>
                <a:spcPct val="100000"/>
              </a:lnSpc>
              <a:spcBef>
                <a:spcPts val="100"/>
              </a:spcBef>
              <a:spcAft>
                <a:spcPts val="100"/>
              </a:spcAft>
              <a:buNone/>
              <a:tabLst/>
            </a:pPr>
            <a:r>
              <a:rPr lang="fr-FR" sz="2400" b="1" i="0" u="none" strike="noStrike" kern="1200" dirty="0" err="1">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Mapping</a:t>
            </a: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a:t>
            </a:r>
            <a:r>
              <a:rPr lang="fr-FR" sz="2400" b="1" i="0" u="none" strike="noStrike" kern="1200" dirty="0" err="1">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opportunities</a:t>
            </a: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and </a:t>
            </a:r>
            <a:r>
              <a:rPr lang="fr-FR" sz="2400" b="1" i="0" u="none" strike="noStrike" kern="1200" dirty="0" err="1">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constraints</a:t>
            </a: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a:t>
            </a:r>
            <a:b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b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for </a:t>
            </a:r>
            <a:r>
              <a:rPr lang="fr-FR" sz="2400" b="1" i="0" u="none" strike="noStrike" kern="1200" dirty="0" err="1" smtClean="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affirming</a:t>
            </a:r>
            <a:r>
              <a:rPr lang="fr-FR" sz="2400" b="1" i="0" u="none" strike="noStrike" kern="1200" dirty="0" smtClean="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a:t>
            </a:r>
          </a:p>
          <a:p>
            <a:pPr marL="0" marR="0" lvl="0" indent="0" algn="ctr" rtl="0" hangingPunct="0">
              <a:lnSpc>
                <a:spcPct val="100000"/>
              </a:lnSpc>
              <a:spcBef>
                <a:spcPts val="100"/>
              </a:spcBef>
              <a:spcAft>
                <a:spcPts val="100"/>
              </a:spcAft>
              <a:buNone/>
              <a:tabLst/>
            </a:pPr>
            <a:r>
              <a:rPr lang="fr-FR" sz="2400" b="1" i="0" u="none" strike="noStrike" kern="1200" dirty="0" smtClean="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Social </a:t>
            </a:r>
            <a:r>
              <a:rPr lang="fr-FR" sz="2400" b="1" i="0" u="none" strike="noStrike" kern="1200" dirty="0" err="1">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Solidarity</a:t>
            </a: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a:t>
            </a:r>
            <a:r>
              <a:rPr lang="fr-FR" sz="2400" b="1" i="0" u="none" strike="noStrike" kern="1200" dirty="0" err="1">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Economy</a:t>
            </a: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(SSE)</a:t>
            </a:r>
          </a:p>
          <a:p>
            <a:pPr marL="0" marR="0" lvl="0" indent="0" algn="ctr" rtl="0" hangingPunct="0">
              <a:lnSpc>
                <a:spcPct val="100000"/>
              </a:lnSpc>
              <a:spcBef>
                <a:spcPts val="100"/>
              </a:spcBef>
              <a:spcAft>
                <a:spcPts val="100"/>
              </a:spcAft>
              <a:buNone/>
              <a:tabLst/>
            </a:pP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in Initial </a:t>
            </a:r>
            <a:r>
              <a:rPr lang="fr-FR" sz="2400" b="1" i="0" u="none" strike="noStrike" kern="1200" dirty="0" err="1">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Vocational</a:t>
            </a: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 Education and Training</a:t>
            </a:r>
          </a:p>
          <a:p>
            <a:pPr marL="0" marR="0" lvl="0" indent="0" algn="ctr" rtl="0" hangingPunct="0">
              <a:lnSpc>
                <a:spcPct val="100000"/>
              </a:lnSpc>
              <a:spcBef>
                <a:spcPts val="100"/>
              </a:spcBef>
              <a:spcAft>
                <a:spcPts val="100"/>
              </a:spcAft>
              <a:buNone/>
              <a:tabLst/>
            </a:pPr>
            <a:r>
              <a:rPr lang="fr-FR" sz="2400" b="1" i="0" u="none" strike="noStrike" kern="1200" dirty="0">
                <a:ln>
                  <a:noFill/>
                </a:ln>
                <a:solidFill>
                  <a:schemeClr val="bg1"/>
                </a:solidFill>
                <a:latin typeface="Segoe UI" panose="020B0502040204020203" pitchFamily="34" charset="0"/>
                <a:ea typeface="Segoe UI" panose="020B0502040204020203" pitchFamily="34" charset="0"/>
                <a:cs typeface="Segoe UI" panose="020B0502040204020203" pitchFamily="34" charset="0"/>
              </a:rPr>
              <a:t>(IVET) curricula</a:t>
            </a:r>
          </a:p>
          <a:p>
            <a:pPr marL="0" marR="0" lvl="0" indent="0" algn="l" rtl="0" hangingPunct="0">
              <a:lnSpc>
                <a:spcPct val="100000"/>
              </a:lnSpc>
              <a:spcBef>
                <a:spcPts val="0"/>
              </a:spcBef>
              <a:spcAft>
                <a:spcPts val="0"/>
              </a:spcAft>
              <a:buNone/>
              <a:tabLst/>
            </a:pPr>
            <a:endParaRPr lang="fr-FR" sz="2200" b="0" i="0" u="none" strike="noStrike" kern="1200" spc="0" baseline="0" dirty="0">
              <a:ln>
                <a:noFill/>
              </a:ln>
              <a:solidFill>
                <a:srgbClr val="000000"/>
              </a:solidFill>
              <a:latin typeface="Arial" pitchFamily="18"/>
              <a:ea typeface="Microsoft YaHei" pitchFamily="2"/>
              <a:cs typeface="Mangal" pitchFamily="2"/>
            </a:endParaRPr>
          </a:p>
        </p:txBody>
      </p:sp>
      <p:sp>
        <p:nvSpPr>
          <p:cNvPr id="14" name="Rectangle 16"/>
          <p:cNvSpPr/>
          <p:nvPr/>
        </p:nvSpPr>
        <p:spPr>
          <a:xfrm>
            <a:off x="215280" y="5192900"/>
            <a:ext cx="1800720" cy="118800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15" name="Rectangle 17"/>
          <p:cNvSpPr/>
          <p:nvPr/>
        </p:nvSpPr>
        <p:spPr>
          <a:xfrm>
            <a:off x="8568000" y="1916540"/>
            <a:ext cx="1152360" cy="1007999"/>
          </a:xfrm>
          <a:prstGeom prst="rect">
            <a:avLst/>
          </a:prstGeom>
          <a:solidFill>
            <a:srgbClr val="FF4D15">
              <a:alpha val="75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81031" y="507299"/>
            <a:ext cx="2116138" cy="1638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6" name="Group 3"/>
          <p:cNvGrpSpPr>
            <a:grpSpLocks/>
          </p:cNvGrpSpPr>
          <p:nvPr/>
        </p:nvGrpSpPr>
        <p:grpSpPr bwMode="auto">
          <a:xfrm>
            <a:off x="915568" y="6748524"/>
            <a:ext cx="6130925" cy="488950"/>
            <a:chOff x="1096" y="13706"/>
            <a:chExt cx="9654" cy="770"/>
          </a:xfrm>
        </p:grpSpPr>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6" y="13835"/>
              <a:ext cx="1135" cy="5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96" y="13706"/>
              <a:ext cx="566" cy="7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84" y="13706"/>
              <a:ext cx="717" cy="74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13" y="13835"/>
              <a:ext cx="1080" cy="5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735" y="13751"/>
              <a:ext cx="717" cy="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193" y="13751"/>
              <a:ext cx="1190" cy="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4" name="Picture 10"/>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38" y="13774"/>
              <a:ext cx="695" cy="6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5" name="Picture 1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83" y="13847"/>
              <a:ext cx="967" cy="5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pSp>
      <p:pic>
        <p:nvPicPr>
          <p:cNvPr id="1036" name="Imagem 3" descr="https://eacea.ec.europa.eu/sites/eacea-site/files/logosbeneficaireserasmusrightfunded.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559855" y="6829865"/>
            <a:ext cx="15843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3290329"/>
      </p:ext>
    </p:extLst>
  </p:cSld>
  <p:clrMapOvr>
    <a:masterClrMapping/>
  </p:clrMapOvr>
  <p:transition>
    <p:split dir="in"/>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7"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8" name="Marcador de Posição do Número do Diapositivo 3"/>
          <p:cNvSpPr>
            <a:spLocks noGrp="1"/>
          </p:cNvSpPr>
          <p:nvPr>
            <p:ph type="sldNum" sz="quarter" idx="12"/>
          </p:nvPr>
        </p:nvSpPr>
        <p:spPr/>
        <p:txBody>
          <a:bodyPr/>
          <a:lstStyle/>
          <a:p>
            <a:pPr lvl="0"/>
            <a:fld id="{4E6E9E84-CEC0-4CD7-9D73-EF284253DF3B}" type="slidenum">
              <a:t>10</a:t>
            </a:fld>
            <a:endParaRPr lang="fr-FR"/>
          </a:p>
        </p:txBody>
      </p:sp>
      <p:sp>
        <p:nvSpPr>
          <p:cNvPr id="2" name="Espace réservé du numéro de diapositive 3"/>
          <p:cNvSpPr txBox="1"/>
          <p:nvPr/>
        </p:nvSpPr>
        <p:spPr>
          <a:xfrm>
            <a:off x="7226640" y="6887160"/>
            <a:ext cx="2348280" cy="521280"/>
          </a:xfrm>
          <a:prstGeom prst="rect">
            <a:avLst/>
          </a:prstGeom>
          <a:noFill/>
          <a:ln>
            <a:noFill/>
          </a:ln>
        </p:spPr>
        <p:txBody>
          <a:bodyPr vert="horz" wrap="square" lIns="0" tIns="0" rIns="0" bIns="0" anchor="t" anchorCtr="0" compatLnSpc="0">
            <a:noAutofit/>
          </a:bodyPr>
          <a:lstStyle/>
          <a:p>
            <a:pPr marL="0" marR="0" lvl="0" indent="0" algn="r" rtl="0" hangingPunct="0">
              <a:lnSpc>
                <a:spcPct val="100000"/>
              </a:lnSpc>
              <a:spcBef>
                <a:spcPts val="0"/>
              </a:spcBef>
              <a:spcAft>
                <a:spcPts val="0"/>
              </a:spcAft>
              <a:buNone/>
              <a:tabLst/>
            </a:pPr>
            <a:endParaRPr lang="fr-FR" sz="1400" b="0" i="0" u="none" strike="noStrike" kern="1200" spc="0" baseline="0" dirty="0">
              <a:ln>
                <a:noFill/>
              </a:ln>
              <a:solidFill>
                <a:srgbClr val="000000"/>
              </a:solidFill>
              <a:latin typeface="Times New Roman" pitchFamily="18"/>
              <a:ea typeface="Lucida Sans Unicode" pitchFamily="2"/>
              <a:cs typeface="Tahoma" pitchFamily="2"/>
            </a:endParaRPr>
          </a:p>
        </p:txBody>
      </p:sp>
      <p:sp>
        <p:nvSpPr>
          <p:cNvPr id="3" name="Espace réservé du texte 1"/>
          <p:cNvSpPr txBox="1">
            <a:spLocks noGrp="1"/>
          </p:cNvSpPr>
          <p:nvPr>
            <p:ph type="body" idx="4294967295"/>
          </p:nvPr>
        </p:nvSpPr>
        <p:spPr>
          <a:xfrm>
            <a:off x="432000" y="664561"/>
            <a:ext cx="9142920" cy="6222599"/>
          </a:xfrm>
        </p:spPr>
        <p:txBody>
          <a:bodyPr wrap="square" anchor="t" anchorCtr="0">
            <a:noAutofit/>
          </a:bodyPr>
          <a:lstStyle/>
          <a:p>
            <a:pPr marL="432000" lvl="0" indent="-324000" algn="l">
              <a:spcAft>
                <a:spcPts val="1414"/>
              </a:spcAft>
            </a:pPr>
            <a:r>
              <a:rPr lang="en-US" sz="2800" b="1" dirty="0">
                <a:solidFill>
                  <a:srgbClr val="FF4D15"/>
                </a:solidFill>
              </a:rPr>
              <a:t>Who and where are the NEETs</a:t>
            </a:r>
          </a:p>
          <a:p>
            <a:pPr marL="432000" lvl="0" indent="-324000" algn="l">
              <a:spcAft>
                <a:spcPts val="1414"/>
              </a:spcAft>
            </a:pPr>
            <a:endParaRPr lang="en-US" sz="800" b="1" dirty="0">
              <a:solidFill>
                <a:srgbClr val="F79646"/>
              </a:solidFill>
            </a:endParaRPr>
          </a:p>
          <a:p>
            <a:pPr marL="450900" lvl="0" indent="-342900" algn="l">
              <a:spcAft>
                <a:spcPts val="1414"/>
              </a:spcAft>
              <a:buSzPct val="100000"/>
              <a:buFont typeface="Wingdings" panose="05000000000000000000" pitchFamily="2" charset="2"/>
              <a:buChar char="§"/>
            </a:pPr>
            <a:r>
              <a:rPr lang="en-US" sz="2000" dirty="0">
                <a:solidFill>
                  <a:srgbClr val="000000"/>
                </a:solidFill>
              </a:rPr>
              <a:t>The population target is </a:t>
            </a:r>
            <a:r>
              <a:rPr lang="en-US" sz="2000" b="1" dirty="0">
                <a:solidFill>
                  <a:srgbClr val="000000"/>
                </a:solidFill>
              </a:rPr>
              <a:t>young adults from 18 to 25 years</a:t>
            </a:r>
            <a:r>
              <a:rPr lang="en-US" sz="2000" dirty="0">
                <a:solidFill>
                  <a:srgbClr val="000000"/>
                </a:solidFill>
              </a:rPr>
              <a:t> who have left the school system without any diploma</a:t>
            </a:r>
          </a:p>
          <a:p>
            <a:pPr marL="450900" lvl="0" indent="-342900" algn="l">
              <a:spcAft>
                <a:spcPts val="1414"/>
              </a:spcAft>
              <a:buSzPct val="100000"/>
              <a:buFont typeface="Wingdings" panose="05000000000000000000" pitchFamily="2" charset="2"/>
              <a:buChar char="§"/>
            </a:pPr>
            <a:r>
              <a:rPr lang="en-US" sz="2000" dirty="0">
                <a:solidFill>
                  <a:srgbClr val="1A1A1A"/>
                </a:solidFill>
              </a:rPr>
              <a:t>Significant difference between low rates of school drop outs (Germany, Czech Republic, 6 to 7%) versus countries with high rates (Italy, Portugal, Bulgaria, 13 to 15 %) to dramatically high (Greece, Romania, up to 20%), with</a:t>
            </a:r>
            <a:r>
              <a:rPr lang="en-US" sz="2000" b="1" dirty="0">
                <a:solidFill>
                  <a:srgbClr val="000000"/>
                </a:solidFill>
              </a:rPr>
              <a:t> </a:t>
            </a:r>
            <a:r>
              <a:rPr lang="en-US" sz="2000" dirty="0">
                <a:solidFill>
                  <a:srgbClr val="000000"/>
                </a:solidFill>
              </a:rPr>
              <a:t>a gap between male and female: </a:t>
            </a:r>
            <a:r>
              <a:rPr lang="en-US" sz="2000" b="1" dirty="0">
                <a:solidFill>
                  <a:srgbClr val="000000"/>
                </a:solidFill>
              </a:rPr>
              <a:t>young men leave school more than young women</a:t>
            </a:r>
          </a:p>
          <a:p>
            <a:pPr marL="450900" lvl="0" indent="-342900" algn="l">
              <a:spcAft>
                <a:spcPts val="1414"/>
              </a:spcAft>
              <a:buSzPct val="100000"/>
              <a:buFont typeface="Wingdings" panose="05000000000000000000" pitchFamily="2" charset="2"/>
              <a:buChar char="§"/>
            </a:pPr>
            <a:r>
              <a:rPr lang="en-US" sz="2000" b="1" dirty="0">
                <a:solidFill>
                  <a:srgbClr val="000000"/>
                </a:solidFill>
              </a:rPr>
              <a:t>Definition of NEET</a:t>
            </a:r>
            <a:r>
              <a:rPr lang="en-US" sz="2000" dirty="0">
                <a:solidFill>
                  <a:srgbClr val="000000"/>
                </a:solidFill>
              </a:rPr>
              <a:t> :a) they are not employed (i.e. unemployed or inactive according to the International </a:t>
            </a:r>
            <a:r>
              <a:rPr lang="en-US" sz="2000" dirty="0" err="1">
                <a:solidFill>
                  <a:srgbClr val="000000"/>
                </a:solidFill>
              </a:rPr>
              <a:t>Labour</a:t>
            </a:r>
            <a:r>
              <a:rPr lang="en-US" sz="2000" dirty="0">
                <a:solidFill>
                  <a:srgbClr val="000000"/>
                </a:solidFill>
              </a:rPr>
              <a:t> </a:t>
            </a:r>
            <a:r>
              <a:rPr lang="en-US" sz="2000" dirty="0" err="1">
                <a:solidFill>
                  <a:srgbClr val="000000"/>
                </a:solidFill>
              </a:rPr>
              <a:t>Organisation</a:t>
            </a:r>
            <a:r>
              <a:rPr lang="en-US" sz="2000" dirty="0">
                <a:solidFill>
                  <a:srgbClr val="000000"/>
                </a:solidFill>
              </a:rPr>
              <a:t> definition) and (b) they have not received any education or training in the four weeks preceding the survey.</a:t>
            </a:r>
          </a:p>
          <a:p>
            <a:pPr marL="450900" lvl="0" indent="-342900" algn="l">
              <a:spcAft>
                <a:spcPts val="1414"/>
              </a:spcAft>
              <a:buFont typeface="Wingdings" panose="05000000000000000000" pitchFamily="2" charset="2"/>
              <a:buChar char="§"/>
            </a:pPr>
            <a:r>
              <a:rPr lang="en-US" sz="2000" dirty="0">
                <a:solidFill>
                  <a:srgbClr val="FF3300"/>
                </a:solidFill>
              </a:rPr>
              <a:t>UE: Average rate: 16.1% Germany </a:t>
            </a:r>
            <a:r>
              <a:rPr lang="en-US" sz="2000" b="1" dirty="0">
                <a:solidFill>
                  <a:srgbClr val="FF3300"/>
                </a:solidFill>
              </a:rPr>
              <a:t>10%</a:t>
            </a:r>
            <a:r>
              <a:rPr lang="en-US" sz="2000" dirty="0">
                <a:solidFill>
                  <a:srgbClr val="FF3300"/>
                </a:solidFill>
              </a:rPr>
              <a:t> (15-29) (2012) Czech Republic 7,50% Greece 20-25 %, Bulgaria 25.6%, Romania 16.5%, Italy </a:t>
            </a:r>
            <a:r>
              <a:rPr lang="en-US" sz="2000" b="1" dirty="0">
                <a:solidFill>
                  <a:srgbClr val="FF3300"/>
                </a:solidFill>
              </a:rPr>
              <a:t>20.9% </a:t>
            </a:r>
            <a:r>
              <a:rPr lang="en-US" sz="2000" dirty="0">
                <a:solidFill>
                  <a:srgbClr val="FF3300"/>
                </a:solidFill>
              </a:rPr>
              <a:t>(3</a:t>
            </a:r>
            <a:r>
              <a:rPr lang="en-US" sz="2000" baseline="39000" dirty="0">
                <a:solidFill>
                  <a:srgbClr val="FF3300"/>
                </a:solidFill>
              </a:rPr>
              <a:t>rd</a:t>
            </a:r>
            <a:r>
              <a:rPr lang="en-US" sz="2000" dirty="0">
                <a:solidFill>
                  <a:srgbClr val="FF3300"/>
                </a:solidFill>
              </a:rPr>
              <a:t> trimester of 2016) - increase from 19% in 2010</a:t>
            </a:r>
          </a:p>
          <a:p>
            <a:pPr marL="432000" lvl="0" indent="-324000">
              <a:spcAft>
                <a:spcPts val="1414"/>
              </a:spcAft>
            </a:pPr>
            <a:endParaRPr lang="fr-FR" sz="900" dirty="0">
              <a:solidFill>
                <a:srgbClr val="000000"/>
              </a:solidFill>
            </a:endParaRPr>
          </a:p>
        </p:txBody>
      </p:sp>
      <p:cxnSp>
        <p:nvCxnSpPr>
          <p:cNvPr id="4" name="Connecteur droit 5"/>
          <p:cNvCxnSpPr/>
          <p:nvPr/>
        </p:nvCxnSpPr>
        <p:spPr>
          <a:xfrm>
            <a:off x="503640" y="1331640"/>
            <a:ext cx="8497080" cy="0"/>
          </a:xfrm>
          <a:prstGeom prst="straightConnector1">
            <a:avLst/>
          </a:prstGeom>
          <a:noFill/>
          <a:ln w="9360" cap="flat">
            <a:solidFill>
              <a:srgbClr val="4A7EBB"/>
            </a:solidFill>
            <a:prstDash val="solid"/>
            <a:miter/>
          </a:ln>
        </p:spPr>
      </p:cxnSp>
      <p:sp>
        <p:nvSpPr>
          <p:cNvPr id="5" name="Rectangle 6"/>
          <p:cNvSpPr/>
          <p:nvPr/>
        </p:nvSpPr>
        <p:spPr>
          <a:xfrm>
            <a:off x="68760" y="6552000"/>
            <a:ext cx="1226880" cy="1007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Rectangle 7"/>
          <p:cNvSpPr/>
          <p:nvPr/>
        </p:nvSpPr>
        <p:spPr>
          <a:xfrm>
            <a:off x="932759" y="6500520"/>
            <a:ext cx="792000" cy="683640"/>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4" name="Rectangle 3"/>
          <p:cNvSpPr/>
          <p:nvPr/>
        </p:nvSpPr>
        <p:spPr>
          <a:xfrm>
            <a:off x="8207279" y="5580360"/>
            <a:ext cx="1584000" cy="1835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8"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9" name="Marcador de Posição do Número do Diapositivo 3"/>
          <p:cNvSpPr>
            <a:spLocks noGrp="1"/>
          </p:cNvSpPr>
          <p:nvPr>
            <p:ph type="sldNum" sz="quarter" idx="12"/>
          </p:nvPr>
        </p:nvSpPr>
        <p:spPr/>
        <p:txBody>
          <a:bodyPr/>
          <a:lstStyle/>
          <a:p>
            <a:pPr lvl="0"/>
            <a:fld id="{87840EA3-0929-4A50-9B0A-05B0DB45BA45}" type="slidenum">
              <a:t>11</a:t>
            </a:fld>
            <a:endParaRPr lang="fr-FR"/>
          </a:p>
        </p:txBody>
      </p:sp>
      <p:sp>
        <p:nvSpPr>
          <p:cNvPr id="2" name="Rectangle 1"/>
          <p:cNvSpPr/>
          <p:nvPr/>
        </p:nvSpPr>
        <p:spPr>
          <a:xfrm>
            <a:off x="287640" y="1655999"/>
            <a:ext cx="9360360" cy="3094180"/>
          </a:xfrm>
          <a:prstGeom prst="rect">
            <a:avLst/>
          </a:prstGeom>
          <a:noFill/>
          <a:ln>
            <a:noFill/>
            <a:prstDash val="solid"/>
          </a:ln>
        </p:spPr>
        <p:txBody>
          <a:bodyPr vert="horz" wrap="square" lIns="91440" tIns="45720" rIns="91440" bIns="45720" anchor="t" anchorCtr="0" compatLnSpc="0">
            <a:spAutoFit/>
          </a:bodyPr>
          <a:lstStyle/>
          <a:p>
            <a:pPr marL="355600" marR="0" lvl="0" indent="-355600" algn="l" rtl="0" hangingPunct="1">
              <a:spcBef>
                <a:spcPts val="0"/>
              </a:spcBef>
              <a:spcAft>
                <a:spcPts val="0"/>
              </a:spcAft>
              <a:buSzPct val="100000"/>
              <a:buFont typeface="Wingdings" panose="05000000000000000000" pitchFamily="2" charset="2"/>
              <a:buChar char="§"/>
              <a:tabLst/>
            </a:pPr>
            <a:r>
              <a:rPr lang="en-US" sz="2000" b="0" i="0" u="none" strike="noStrike" kern="1200" spc="0" baseline="0" dirty="0" smtClean="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A </a:t>
            </a:r>
            <a:r>
              <a:rPr lang="en-US" sz="2000" b="1"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trend towards self-managed work activities</a:t>
            </a:r>
            <a:r>
              <a:rPr lang="en-US" sz="2000" b="0"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 in heterogeneous forms, either freelancing in most cases, precarious, some include only enterprises owned and managed by a single person, some are focused on farming as well as unpaid family workers.</a:t>
            </a:r>
          </a:p>
          <a:p>
            <a:pPr marL="355600" marR="0" lvl="0" indent="-355600" algn="l" rtl="0" hangingPunct="1">
              <a:spcBef>
                <a:spcPts val="0"/>
              </a:spcBef>
              <a:spcAft>
                <a:spcPts val="0"/>
              </a:spcAft>
              <a:buSzPct val="100000"/>
              <a:buFont typeface="Wingdings" panose="05000000000000000000" pitchFamily="2" charset="2"/>
              <a:buChar char="§"/>
              <a:tabLst/>
            </a:pPr>
            <a:endParaRPr lang="en-US" sz="2000" b="0"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endParaRPr>
          </a:p>
          <a:p>
            <a:pPr marL="355600" marR="0" lvl="0" indent="-355600" algn="l" rtl="0" hangingPunct="1">
              <a:spcBef>
                <a:spcPts val="0"/>
              </a:spcBef>
              <a:spcAft>
                <a:spcPts val="0"/>
              </a:spcAft>
              <a:buSzPct val="100000"/>
              <a:buFont typeface="Wingdings" panose="05000000000000000000" pitchFamily="2" charset="2"/>
              <a:buChar char="§"/>
              <a:tabLst/>
            </a:pPr>
            <a:r>
              <a:rPr lang="en-US" sz="2000" b="1" i="0" u="none" strike="noStrike" kern="1200" spc="0" baseline="0" dirty="0" smtClean="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Data</a:t>
            </a:r>
            <a:r>
              <a:rPr lang="en-US" sz="2000" b="0" i="0" u="none" strike="noStrike" kern="1200" spc="0" baseline="0" dirty="0" smtClean="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 </a:t>
            </a:r>
            <a:r>
              <a:rPr lang="en-US" sz="2000" b="0"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regarding SSE workers are </a:t>
            </a:r>
            <a:r>
              <a:rPr lang="en-US" sz="2000" b="1"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very </a:t>
            </a:r>
            <a:r>
              <a:rPr lang="en-US" sz="2000" b="1" i="0" u="none" strike="noStrike" kern="1200" spc="0" baseline="0" dirty="0" err="1">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heterogenous</a:t>
            </a:r>
            <a:r>
              <a:rPr lang="en-US" sz="2000" b="0"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 although the </a:t>
            </a:r>
            <a:r>
              <a:rPr lang="en-US" sz="2000" b="0" i="0" u="none" strike="noStrike" kern="1200" spc="0" baseline="0" dirty="0" err="1">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tendancy</a:t>
            </a:r>
            <a:r>
              <a:rPr lang="en-US" sz="2000" b="0"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 is a growth in the latest years and still seldom in eastern part of </a:t>
            </a:r>
            <a:r>
              <a:rPr lang="en-US" sz="2000" b="0" i="0" u="none" strike="noStrike" kern="1200" spc="0" baseline="0" dirty="0" err="1">
                <a:ln>
                  <a:noFill/>
                </a:ln>
                <a:solidFill>
                  <a:srgbClr val="1A1A1A"/>
                </a:solidFill>
                <a:latin typeface="Segoe UI" panose="020B0502040204020203" pitchFamily="34" charset="0"/>
                <a:ea typeface="Segoe UI" panose="020B0502040204020203" pitchFamily="34" charset="0"/>
                <a:cs typeface="Segoe UI" panose="020B0502040204020203" pitchFamily="34" charset="0"/>
              </a:rPr>
              <a:t>europe</a:t>
            </a:r>
            <a:endParaRPr lang="en-US" sz="2000" b="0" i="0" u="none" strike="noStrike" kern="1200" spc="0" baseline="0" dirty="0">
              <a:ln>
                <a:noFill/>
              </a:ln>
              <a:solidFill>
                <a:srgbClr val="1A1A1A"/>
              </a:solidFill>
              <a:latin typeface="Segoe UI" panose="020B0502040204020203" pitchFamily="34" charset="0"/>
              <a:ea typeface="Segoe UI" panose="020B0502040204020203" pitchFamily="34" charset="0"/>
              <a:cs typeface="Segoe UI" panose="020B0502040204020203" pitchFamily="34" charset="0"/>
            </a:endParaRPr>
          </a:p>
          <a:p>
            <a:pPr marL="285750" marR="0" lvl="0" indent="-285750" algn="l" rtl="0" hangingPunct="1">
              <a:spcBef>
                <a:spcPts val="0"/>
              </a:spcBef>
              <a:spcAft>
                <a:spcPts val="0"/>
              </a:spcAft>
              <a:buFont typeface="Wingdings" panose="05000000000000000000" pitchFamily="2" charset="2"/>
              <a:buChar char="§"/>
              <a:tabLst/>
            </a:pPr>
            <a:endParaRPr lang="en-US"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266700" marR="0" lvl="0" algn="l" rtl="0" hangingPunct="1">
              <a:spcBef>
                <a:spcPts val="0"/>
              </a:spcBef>
              <a:spcAft>
                <a:spcPts val="0"/>
              </a:spcAft>
              <a:tabLst/>
            </a:pPr>
            <a:r>
              <a:rPr lang="en-US" sz="16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(Note: all the data are not issued from the same source and might not refer to the same year)</a:t>
            </a:r>
          </a:p>
        </p:txBody>
      </p:sp>
      <p:cxnSp>
        <p:nvCxnSpPr>
          <p:cNvPr id="3" name="Connecteur droit 2"/>
          <p:cNvCxnSpPr/>
          <p:nvPr/>
        </p:nvCxnSpPr>
        <p:spPr>
          <a:xfrm>
            <a:off x="503640" y="1331640"/>
            <a:ext cx="8497080" cy="0"/>
          </a:xfrm>
          <a:prstGeom prst="straightConnector1">
            <a:avLst/>
          </a:prstGeom>
          <a:noFill/>
          <a:ln w="9360" cap="flat">
            <a:solidFill>
              <a:srgbClr val="4A7EBB"/>
            </a:solidFill>
            <a:prstDash val="solid"/>
            <a:miter/>
          </a:ln>
        </p:spPr>
      </p:cxnSp>
      <p:sp>
        <p:nvSpPr>
          <p:cNvPr id="5" name="Rectangle 4"/>
          <p:cNvSpPr/>
          <p:nvPr/>
        </p:nvSpPr>
        <p:spPr>
          <a:xfrm>
            <a:off x="7560000" y="5940360"/>
            <a:ext cx="1584000" cy="118764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Título 5"/>
          <p:cNvSpPr txBox="1">
            <a:spLocks noGrp="1"/>
          </p:cNvSpPr>
          <p:nvPr>
            <p:ph type="title" idx="4294967295"/>
          </p:nvPr>
        </p:nvSpPr>
        <p:spPr>
          <a:xfrm>
            <a:off x="503640" y="212420"/>
            <a:ext cx="9071280" cy="1261800"/>
          </a:xfrm>
        </p:spPr>
        <p:txBody>
          <a:bodyPr/>
          <a:lstStyle/>
          <a:p>
            <a:pPr lvl="0" algn="l" hangingPunct="1">
              <a:lnSpc>
                <a:spcPct val="150000"/>
              </a:lnSpc>
            </a:pPr>
            <a:r>
              <a:rPr lang="en-US" sz="2800" b="1" dirty="0">
                <a:solidFill>
                  <a:srgbClr val="FF4D15"/>
                </a:solidFill>
              </a:rPr>
              <a:t>General trend in employment</a:t>
            </a: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5" name="Rectangle 6"/>
          <p:cNvSpPr/>
          <p:nvPr/>
        </p:nvSpPr>
        <p:spPr>
          <a:xfrm>
            <a:off x="8351280" y="5652360"/>
            <a:ext cx="1584000" cy="1835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8" name="Marcador de Posição do Número do Diapositivo 3"/>
          <p:cNvSpPr>
            <a:spLocks noGrp="1"/>
          </p:cNvSpPr>
          <p:nvPr>
            <p:ph type="sldNum" sz="quarter" idx="12"/>
          </p:nvPr>
        </p:nvSpPr>
        <p:spPr/>
        <p:txBody>
          <a:bodyPr/>
          <a:lstStyle/>
          <a:p>
            <a:pPr lvl="0"/>
            <a:fld id="{A4C42395-6737-409A-930F-D2CC970C5E5C}" type="slidenum">
              <a:t>12</a:t>
            </a:fld>
            <a:endParaRPr lang="fr-FR"/>
          </a:p>
        </p:txBody>
      </p:sp>
      <p:sp>
        <p:nvSpPr>
          <p:cNvPr id="2" name="Espace réservé du numéro de diapositive 3"/>
          <p:cNvSpPr txBox="1"/>
          <p:nvPr/>
        </p:nvSpPr>
        <p:spPr>
          <a:xfrm>
            <a:off x="7226640" y="6887160"/>
            <a:ext cx="2348280" cy="521280"/>
          </a:xfrm>
          <a:prstGeom prst="rect">
            <a:avLst/>
          </a:prstGeom>
          <a:noFill/>
          <a:ln>
            <a:noFill/>
          </a:ln>
        </p:spPr>
        <p:txBody>
          <a:bodyPr vert="horz" wrap="square" lIns="0" tIns="0" rIns="0" bIns="0" anchor="t" anchorCtr="0" compatLnSpc="0">
            <a:noAutofit/>
          </a:bodyPr>
          <a:lstStyle/>
          <a:p>
            <a:pPr marL="0" marR="0" lvl="0" indent="0" algn="r" rtl="0" hangingPunct="0">
              <a:lnSpc>
                <a:spcPct val="100000"/>
              </a:lnSpc>
              <a:spcBef>
                <a:spcPts val="0"/>
              </a:spcBef>
              <a:spcAft>
                <a:spcPts val="0"/>
              </a:spcAft>
              <a:buNone/>
              <a:tabLst/>
            </a:pPr>
            <a:endParaRPr lang="fr-FR" sz="1400" b="0" i="0" u="none" strike="noStrike" kern="1200" spc="0" baseline="0" dirty="0">
              <a:ln>
                <a:noFill/>
              </a:ln>
              <a:solidFill>
                <a:srgbClr val="000000"/>
              </a:solidFill>
              <a:latin typeface="Times New Roman" pitchFamily="18"/>
              <a:ea typeface="Lucida Sans Unicode" pitchFamily="2"/>
              <a:cs typeface="Tahoma" pitchFamily="2"/>
            </a:endParaRPr>
          </a:p>
        </p:txBody>
      </p:sp>
      <p:sp>
        <p:nvSpPr>
          <p:cNvPr id="3" name="Espace réservé du texte 1"/>
          <p:cNvSpPr txBox="1">
            <a:spLocks noGrp="1"/>
          </p:cNvSpPr>
          <p:nvPr>
            <p:ph type="body" idx="4294967295"/>
          </p:nvPr>
        </p:nvSpPr>
        <p:spPr>
          <a:xfrm>
            <a:off x="431640" y="395761"/>
            <a:ext cx="8801260" cy="6121080"/>
          </a:xfrm>
        </p:spPr>
        <p:txBody>
          <a:bodyPr wrap="square" anchor="t" anchorCtr="0">
            <a:noAutofit/>
          </a:bodyPr>
          <a:lstStyle/>
          <a:p>
            <a:pPr marL="457200" lvl="2" indent="-457200" hangingPunct="0">
              <a:lnSpc>
                <a:spcPct val="100000"/>
              </a:lnSpc>
              <a:spcBef>
                <a:spcPts val="0"/>
              </a:spcBef>
              <a:spcAft>
                <a:spcPts val="850"/>
              </a:spcAft>
              <a:buNone/>
            </a:pPr>
            <a:r>
              <a:rPr lang="en-GB" sz="2800" b="1" dirty="0">
                <a:solidFill>
                  <a:srgbClr val="FF4D15"/>
                </a:solidFill>
              </a:rPr>
              <a:t>IVET systems (1)</a:t>
            </a:r>
          </a:p>
          <a:p>
            <a:pPr marL="457200" lvl="2" indent="-457200" hangingPunct="0">
              <a:lnSpc>
                <a:spcPct val="100000"/>
              </a:lnSpc>
              <a:spcBef>
                <a:spcPts val="0"/>
              </a:spcBef>
              <a:spcAft>
                <a:spcPts val="850"/>
              </a:spcAft>
              <a:buNone/>
            </a:pPr>
            <a:endParaRPr lang="en-GB" b="1" dirty="0">
              <a:solidFill>
                <a:srgbClr val="000000"/>
              </a:solidFill>
            </a:endParaRPr>
          </a:p>
          <a:p>
            <a:pPr marL="450900" lvl="0" indent="-342900" algn="l">
              <a:spcAft>
                <a:spcPts val="1414"/>
              </a:spcAft>
              <a:buSzPct val="100000"/>
              <a:buFont typeface="Wingdings" panose="05000000000000000000" pitchFamily="2" charset="2"/>
              <a:buChar char="§"/>
            </a:pPr>
            <a:r>
              <a:rPr lang="en-GB" sz="2000" dirty="0" smtClean="0">
                <a:solidFill>
                  <a:srgbClr val="1A1A1A"/>
                </a:solidFill>
              </a:rPr>
              <a:t>The </a:t>
            </a:r>
            <a:r>
              <a:rPr lang="en-GB" sz="2000" dirty="0">
                <a:solidFill>
                  <a:srgbClr val="1A1A1A"/>
                </a:solidFill>
              </a:rPr>
              <a:t>curricula are </a:t>
            </a:r>
            <a:r>
              <a:rPr lang="en-GB" sz="2000" b="1" dirty="0">
                <a:solidFill>
                  <a:srgbClr val="1A1A1A"/>
                </a:solidFill>
              </a:rPr>
              <a:t>mostly under the State's responsibility</a:t>
            </a:r>
            <a:r>
              <a:rPr lang="en-GB" sz="2000" dirty="0">
                <a:solidFill>
                  <a:srgbClr val="1A1A1A"/>
                </a:solidFill>
              </a:rPr>
              <a:t> and are framed as the reference for any school or training agency</a:t>
            </a:r>
          </a:p>
          <a:p>
            <a:pPr marL="450900" lvl="0" indent="-342900" algn="l">
              <a:spcAft>
                <a:spcPts val="1414"/>
              </a:spcAft>
              <a:buSzPct val="100000"/>
              <a:buFont typeface="Wingdings" panose="05000000000000000000" pitchFamily="2" charset="2"/>
              <a:buChar char="§"/>
            </a:pPr>
            <a:r>
              <a:rPr lang="en-GB" sz="2000" dirty="0">
                <a:solidFill>
                  <a:srgbClr val="1A1A1A"/>
                </a:solidFill>
              </a:rPr>
              <a:t>They are </a:t>
            </a:r>
            <a:r>
              <a:rPr lang="en-GB" sz="2000" b="1" dirty="0">
                <a:solidFill>
                  <a:srgbClr val="1A1A1A"/>
                </a:solidFill>
              </a:rPr>
              <a:t>based on a combination of skills, competences and acquired knowledge </a:t>
            </a:r>
            <a:r>
              <a:rPr lang="en-GB" sz="2000" dirty="0">
                <a:solidFill>
                  <a:srgbClr val="1A1A1A"/>
                </a:solidFill>
              </a:rPr>
              <a:t>articulated in learning outcomes and including a</a:t>
            </a:r>
            <a:r>
              <a:rPr lang="en-GB" sz="2000" dirty="0">
                <a:solidFill>
                  <a:srgbClr val="000000"/>
                </a:solidFill>
              </a:rPr>
              <a:t> list content necessary for their attainment, and </a:t>
            </a:r>
            <a:r>
              <a:rPr lang="en-GB" sz="2000" dirty="0">
                <a:solidFill>
                  <a:srgbClr val="1A1A1A"/>
                </a:solidFill>
              </a:rPr>
              <a:t>evaluations systems</a:t>
            </a:r>
          </a:p>
          <a:p>
            <a:pPr marL="450900" lvl="0" indent="-342900" algn="l">
              <a:spcAft>
                <a:spcPts val="1414"/>
              </a:spcAft>
              <a:buSzPct val="100000"/>
              <a:buFont typeface="Wingdings" panose="05000000000000000000" pitchFamily="2" charset="2"/>
              <a:buChar char="§"/>
            </a:pPr>
            <a:r>
              <a:rPr lang="en-GB" sz="2000" dirty="0">
                <a:solidFill>
                  <a:srgbClr val="1A1A1A"/>
                </a:solidFill>
              </a:rPr>
              <a:t>In some country employers, trade unions are involved (</a:t>
            </a:r>
            <a:r>
              <a:rPr lang="en-GB" sz="2000" dirty="0" smtClean="0">
                <a:solidFill>
                  <a:srgbClr val="1A1A1A"/>
                </a:solidFill>
              </a:rPr>
              <a:t>Germany, Bulgaria</a:t>
            </a:r>
            <a:r>
              <a:rPr lang="en-GB" sz="2000" dirty="0">
                <a:solidFill>
                  <a:srgbClr val="1A1A1A"/>
                </a:solidFill>
              </a:rPr>
              <a:t>, </a:t>
            </a:r>
            <a:r>
              <a:rPr lang="en-GB" sz="2000" dirty="0" smtClean="0">
                <a:solidFill>
                  <a:srgbClr val="1A1A1A"/>
                </a:solidFill>
              </a:rPr>
              <a:t>Romania and Italy)</a:t>
            </a:r>
            <a:endParaRPr lang="en-GB" sz="2000" dirty="0">
              <a:solidFill>
                <a:srgbClr val="1A1A1A"/>
              </a:solidFill>
            </a:endParaRPr>
          </a:p>
          <a:p>
            <a:pPr marL="450900" lvl="0" indent="-342900" algn="l">
              <a:spcAft>
                <a:spcPts val="1414"/>
              </a:spcAft>
              <a:buSzPct val="100000"/>
              <a:buFont typeface="Wingdings" panose="05000000000000000000" pitchFamily="2" charset="2"/>
              <a:buChar char="§"/>
            </a:pPr>
            <a:r>
              <a:rPr lang="en-GB" sz="2000" dirty="0">
                <a:solidFill>
                  <a:srgbClr val="000000"/>
                </a:solidFill>
              </a:rPr>
              <a:t>Most countries have established </a:t>
            </a:r>
            <a:r>
              <a:rPr lang="en-GB" sz="2000" b="1" dirty="0">
                <a:solidFill>
                  <a:srgbClr val="1A1A1A"/>
                </a:solidFill>
              </a:rPr>
              <a:t>National Qualification Systems</a:t>
            </a:r>
            <a:r>
              <a:rPr lang="en-GB" sz="2000" dirty="0">
                <a:solidFill>
                  <a:srgbClr val="000000"/>
                </a:solidFill>
              </a:rPr>
              <a:t>, relating their qualification levels to those of the European Qualification Framework</a:t>
            </a:r>
          </a:p>
          <a:p>
            <a:pPr marL="108000" lvl="0" algn="l">
              <a:spcAft>
                <a:spcPts val="1414"/>
              </a:spcAft>
            </a:pPr>
            <a:r>
              <a:rPr lang="en-GB" sz="2000" dirty="0">
                <a:solidFill>
                  <a:srgbClr val="000000"/>
                </a:solidFill>
              </a:rPr>
              <a:t> </a:t>
            </a:r>
          </a:p>
        </p:txBody>
      </p:sp>
      <p:cxnSp>
        <p:nvCxnSpPr>
          <p:cNvPr id="4" name="Connecteur droit 5"/>
          <p:cNvCxnSpPr/>
          <p:nvPr/>
        </p:nvCxnSpPr>
        <p:spPr>
          <a:xfrm>
            <a:off x="431640" y="971640"/>
            <a:ext cx="8497080" cy="0"/>
          </a:xfrm>
          <a:prstGeom prst="straightConnector1">
            <a:avLst/>
          </a:prstGeom>
          <a:noFill/>
          <a:ln w="9360" cap="flat">
            <a:solidFill>
              <a:srgbClr val="4A7EBB"/>
            </a:solidFill>
            <a:prstDash val="solid"/>
            <a:miter/>
          </a:ln>
        </p:spPr>
      </p:cxnSp>
      <p:sp>
        <p:nvSpPr>
          <p:cNvPr id="6" name="Rectangle 7"/>
          <p:cNvSpPr/>
          <p:nvPr/>
        </p:nvSpPr>
        <p:spPr>
          <a:xfrm>
            <a:off x="7847279" y="5508360"/>
            <a:ext cx="936000" cy="755639"/>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5" name="Rectangle 6"/>
          <p:cNvSpPr/>
          <p:nvPr/>
        </p:nvSpPr>
        <p:spPr>
          <a:xfrm>
            <a:off x="8495280" y="6192000"/>
            <a:ext cx="1512000" cy="1295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8" name="Marcador de Posição do Número do Diapositivo 3"/>
          <p:cNvSpPr>
            <a:spLocks noGrp="1"/>
          </p:cNvSpPr>
          <p:nvPr>
            <p:ph type="sldNum" sz="quarter" idx="12"/>
          </p:nvPr>
        </p:nvSpPr>
        <p:spPr/>
        <p:txBody>
          <a:bodyPr/>
          <a:lstStyle/>
          <a:p>
            <a:pPr lvl="0"/>
            <a:fld id="{CBFE891C-2A48-4008-8BA5-3A2D59E709AD}" type="slidenum">
              <a:t>13</a:t>
            </a:fld>
            <a:endParaRPr lang="fr-FR"/>
          </a:p>
        </p:txBody>
      </p:sp>
      <p:sp>
        <p:nvSpPr>
          <p:cNvPr id="2" name="Espace réservé du numéro de diapositive 3"/>
          <p:cNvSpPr txBox="1"/>
          <p:nvPr/>
        </p:nvSpPr>
        <p:spPr>
          <a:xfrm>
            <a:off x="7226640" y="6887160"/>
            <a:ext cx="2348280" cy="521280"/>
          </a:xfrm>
          <a:prstGeom prst="rect">
            <a:avLst/>
          </a:prstGeom>
          <a:noFill/>
          <a:ln>
            <a:noFill/>
          </a:ln>
        </p:spPr>
        <p:txBody>
          <a:bodyPr vert="horz" wrap="square" lIns="0" tIns="0" rIns="0" bIns="0" anchor="t" anchorCtr="0" compatLnSpc="0">
            <a:noAutofit/>
          </a:bodyPr>
          <a:lstStyle/>
          <a:p>
            <a:pPr marL="0" marR="0" lvl="0" indent="0" algn="r" rtl="0" hangingPunct="0">
              <a:lnSpc>
                <a:spcPct val="100000"/>
              </a:lnSpc>
              <a:spcBef>
                <a:spcPts val="0"/>
              </a:spcBef>
              <a:spcAft>
                <a:spcPts val="0"/>
              </a:spcAft>
              <a:buNone/>
              <a:tabLst/>
            </a:pPr>
            <a:endParaRPr lang="fr-FR" sz="1400" b="0" i="0" u="none" strike="noStrike" kern="1200" spc="0" baseline="0" dirty="0">
              <a:ln>
                <a:noFill/>
              </a:ln>
              <a:solidFill>
                <a:srgbClr val="000000"/>
              </a:solidFill>
              <a:latin typeface="Times New Roman" pitchFamily="18"/>
              <a:ea typeface="Lucida Sans Unicode" pitchFamily="2"/>
              <a:cs typeface="Tahoma" pitchFamily="2"/>
            </a:endParaRPr>
          </a:p>
        </p:txBody>
      </p:sp>
      <p:sp>
        <p:nvSpPr>
          <p:cNvPr id="3" name="Espace réservé du texte 1"/>
          <p:cNvSpPr txBox="1">
            <a:spLocks noGrp="1"/>
          </p:cNvSpPr>
          <p:nvPr>
            <p:ph type="body" idx="4294967295"/>
          </p:nvPr>
        </p:nvSpPr>
        <p:spPr>
          <a:xfrm>
            <a:off x="431640" y="377641"/>
            <a:ext cx="9072360" cy="6588720"/>
          </a:xfrm>
        </p:spPr>
        <p:txBody>
          <a:bodyPr wrap="square" anchor="t" anchorCtr="0">
            <a:noAutofit/>
          </a:bodyPr>
          <a:lstStyle/>
          <a:p>
            <a:pPr marL="457200" lvl="2" indent="-457200" hangingPunct="0">
              <a:lnSpc>
                <a:spcPct val="100000"/>
              </a:lnSpc>
              <a:spcBef>
                <a:spcPts val="0"/>
              </a:spcBef>
              <a:spcAft>
                <a:spcPts val="850"/>
              </a:spcAft>
              <a:buNone/>
            </a:pPr>
            <a:r>
              <a:rPr lang="en-GB" sz="2800" b="1" dirty="0">
                <a:solidFill>
                  <a:srgbClr val="FF4D15"/>
                </a:solidFill>
              </a:rPr>
              <a:t>IVET systems (2)</a:t>
            </a:r>
          </a:p>
          <a:p>
            <a:pPr marL="457200" lvl="2" indent="-457200" hangingPunct="0">
              <a:lnSpc>
                <a:spcPct val="100000"/>
              </a:lnSpc>
              <a:spcBef>
                <a:spcPts val="0"/>
              </a:spcBef>
              <a:spcAft>
                <a:spcPts val="850"/>
              </a:spcAft>
              <a:buNone/>
            </a:pPr>
            <a:endParaRPr lang="en-GB" sz="1800" dirty="0">
              <a:solidFill>
                <a:srgbClr val="1A1A1A"/>
              </a:solidFill>
            </a:endParaRPr>
          </a:p>
          <a:p>
            <a:pPr marL="432000" lvl="0" indent="-324000" algn="l">
              <a:spcAft>
                <a:spcPts val="1414"/>
              </a:spcAft>
              <a:buSzPct val="100000"/>
              <a:buFont typeface="Wingdings" panose="05000000000000000000" pitchFamily="2" charset="2"/>
              <a:buChar char="§"/>
            </a:pPr>
            <a:r>
              <a:rPr lang="en-GB" sz="1800" dirty="0">
                <a:solidFill>
                  <a:srgbClr val="000000"/>
                </a:solidFill>
              </a:rPr>
              <a:t> </a:t>
            </a:r>
            <a:r>
              <a:rPr lang="en-GB" sz="2000" b="1" dirty="0">
                <a:solidFill>
                  <a:srgbClr val="1A1A1A"/>
                </a:solidFill>
              </a:rPr>
              <a:t>All the countries provide vocational trainings inside the public school system</a:t>
            </a:r>
            <a:r>
              <a:rPr lang="en-GB" sz="2000" dirty="0">
                <a:solidFill>
                  <a:srgbClr val="1A1A1A"/>
                </a:solidFill>
              </a:rPr>
              <a:t>, under the responsibility of the Ministry of education (State National or Regional decentralized educational structures, or both), from the secondary level up to the third and even the fourth.</a:t>
            </a:r>
          </a:p>
          <a:p>
            <a:pPr marL="450900" lvl="0" indent="-342900" algn="l">
              <a:spcAft>
                <a:spcPts val="1414"/>
              </a:spcAft>
              <a:buSzPct val="100000"/>
              <a:buFont typeface="Wingdings" panose="05000000000000000000" pitchFamily="2" charset="2"/>
              <a:buChar char="§"/>
            </a:pPr>
            <a:r>
              <a:rPr lang="en-GB" sz="2000" dirty="0">
                <a:solidFill>
                  <a:srgbClr val="1A1A1A"/>
                </a:solidFill>
              </a:rPr>
              <a:t>A variety of private agencies are involved in IVET, including Chambers of commerce, institutes specialized in vocational training, job agencies, and even enterprises.</a:t>
            </a:r>
          </a:p>
          <a:p>
            <a:pPr marL="450900" lvl="0" indent="-342900" algn="l">
              <a:spcAft>
                <a:spcPts val="1414"/>
              </a:spcAft>
              <a:buSzPct val="100000"/>
              <a:buFont typeface="Wingdings" panose="05000000000000000000" pitchFamily="2" charset="2"/>
              <a:buChar char="§"/>
            </a:pPr>
            <a:r>
              <a:rPr lang="en-GB" sz="2000" b="1" dirty="0">
                <a:solidFill>
                  <a:srgbClr val="1A1A1A"/>
                </a:solidFill>
              </a:rPr>
              <a:t>Training is almost everywhere free of charge</a:t>
            </a:r>
            <a:r>
              <a:rPr lang="en-GB" sz="2000" dirty="0">
                <a:solidFill>
                  <a:srgbClr val="1A1A1A"/>
                </a:solidFill>
              </a:rPr>
              <a:t>, </a:t>
            </a:r>
            <a:r>
              <a:rPr lang="en-GB" sz="2000" b="1" dirty="0">
                <a:solidFill>
                  <a:srgbClr val="1A1A1A"/>
                </a:solidFill>
              </a:rPr>
              <a:t>with no supplementary support except in  Germany where financial support is provided for IVET trainees, either by </a:t>
            </a:r>
            <a:r>
              <a:rPr lang="en-GB" sz="2000" b="1" dirty="0" err="1">
                <a:solidFill>
                  <a:srgbClr val="1A1A1A"/>
                </a:solidFill>
              </a:rPr>
              <a:t>renumeration</a:t>
            </a:r>
            <a:r>
              <a:rPr lang="en-GB" sz="2000" b="1" dirty="0">
                <a:solidFill>
                  <a:srgbClr val="1A1A1A"/>
                </a:solidFill>
              </a:rPr>
              <a:t> from the enterprise or by financial support from the state.</a:t>
            </a:r>
          </a:p>
          <a:p>
            <a:pPr marL="450900" lvl="0" indent="-342900" algn="l">
              <a:spcAft>
                <a:spcPts val="1414"/>
              </a:spcAft>
              <a:buSzPct val="100000"/>
              <a:buFont typeface="Wingdings" panose="05000000000000000000" pitchFamily="2" charset="2"/>
              <a:buChar char="§"/>
            </a:pPr>
            <a:r>
              <a:rPr lang="en-GB" sz="2000" b="1" dirty="0">
                <a:solidFill>
                  <a:srgbClr val="1A1A1A"/>
                </a:solidFill>
              </a:rPr>
              <a:t>There is a large variety of prerequisites</a:t>
            </a:r>
            <a:r>
              <a:rPr lang="en-GB" sz="2000" dirty="0">
                <a:solidFill>
                  <a:srgbClr val="1A1A1A"/>
                </a:solidFill>
              </a:rPr>
              <a:t> to be accepted in a Initial vocational training school, with a wide difference from country to country (age, examination, obligation of a contract, first education cycle required, etc.)</a:t>
            </a:r>
          </a:p>
        </p:txBody>
      </p:sp>
      <p:cxnSp>
        <p:nvCxnSpPr>
          <p:cNvPr id="4" name="Connecteur droit 5"/>
          <p:cNvCxnSpPr/>
          <p:nvPr/>
        </p:nvCxnSpPr>
        <p:spPr>
          <a:xfrm flipV="1">
            <a:off x="431640" y="965200"/>
            <a:ext cx="8940960" cy="6440"/>
          </a:xfrm>
          <a:prstGeom prst="straightConnector1">
            <a:avLst/>
          </a:prstGeom>
          <a:noFill/>
          <a:ln w="9360" cap="flat">
            <a:solidFill>
              <a:srgbClr val="4A7EBB"/>
            </a:solidFill>
            <a:prstDash val="solid"/>
            <a:miter/>
          </a:ln>
        </p:spPr>
      </p:cxnSp>
      <p:sp>
        <p:nvSpPr>
          <p:cNvPr id="6" name="Rectangle 7"/>
          <p:cNvSpPr/>
          <p:nvPr/>
        </p:nvSpPr>
        <p:spPr>
          <a:xfrm>
            <a:off x="7920000" y="6372360"/>
            <a:ext cx="936000" cy="755639"/>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10" name="Marcador de Posição do Número do Diapositivo 3"/>
          <p:cNvSpPr>
            <a:spLocks noGrp="1"/>
          </p:cNvSpPr>
          <p:nvPr>
            <p:ph type="sldNum" sz="quarter" idx="12"/>
          </p:nvPr>
        </p:nvSpPr>
        <p:spPr/>
        <p:txBody>
          <a:bodyPr/>
          <a:lstStyle/>
          <a:p>
            <a:pPr lvl="0"/>
            <a:fld id="{E0BE069E-3343-4DEB-9689-C019F9EA0CE6}" type="slidenum">
              <a:t>14</a:t>
            </a:fld>
            <a:endParaRPr lang="fr-FR"/>
          </a:p>
        </p:txBody>
      </p:sp>
      <p:sp>
        <p:nvSpPr>
          <p:cNvPr id="3" name="Sous-titre 1"/>
          <p:cNvSpPr txBox="1">
            <a:spLocks noGrp="1"/>
          </p:cNvSpPr>
          <p:nvPr>
            <p:ph type="subTitle" idx="4294967295"/>
          </p:nvPr>
        </p:nvSpPr>
        <p:spPr>
          <a:xfrm>
            <a:off x="504720" y="1418401"/>
            <a:ext cx="9070920" cy="4989600"/>
          </a:xfrm>
        </p:spPr>
        <p:txBody>
          <a:bodyPr wrap="square" anchor="ctr" anchorCtr="1">
            <a:noAutofit/>
          </a:bodyPr>
          <a:lstStyle/>
          <a:p>
            <a:pPr lvl="0" algn="ctr">
              <a:lnSpc>
                <a:spcPct val="115000"/>
              </a:lnSpc>
              <a:spcAft>
                <a:spcPts val="1414"/>
              </a:spcAft>
            </a:pPr>
            <a:r>
              <a:rPr lang="fr-FR" b="1" dirty="0">
                <a:solidFill>
                  <a:srgbClr val="31859C"/>
                </a:solidFill>
              </a:rPr>
              <a:t>C. </a:t>
            </a:r>
            <a:r>
              <a:rPr lang="en-GB" b="1" dirty="0">
                <a:solidFill>
                  <a:srgbClr val="31859C"/>
                </a:solidFill>
              </a:rPr>
              <a:t>Situation of</a:t>
            </a:r>
            <a:r>
              <a:rPr lang="en-GB" b="1" dirty="0">
                <a:solidFill>
                  <a:srgbClr val="FF4D15"/>
                </a:solidFill>
              </a:rPr>
              <a:t> SSE </a:t>
            </a:r>
            <a:r>
              <a:rPr lang="en-GB" b="1" dirty="0">
                <a:solidFill>
                  <a:srgbClr val="31859C"/>
                </a:solidFill>
              </a:rPr>
              <a:t>in existing </a:t>
            </a:r>
            <a:r>
              <a:rPr lang="en-GB" b="1" dirty="0">
                <a:solidFill>
                  <a:srgbClr val="FF4D15"/>
                </a:solidFill>
              </a:rPr>
              <a:t>IVET</a:t>
            </a:r>
            <a:r>
              <a:rPr lang="en-GB" b="1" dirty="0">
                <a:solidFill>
                  <a:srgbClr val="31859C"/>
                </a:solidFill>
              </a:rPr>
              <a:t> curricula</a:t>
            </a:r>
          </a:p>
        </p:txBody>
      </p:sp>
      <p:sp>
        <p:nvSpPr>
          <p:cNvPr id="4" name="Rectangle 5"/>
          <p:cNvSpPr/>
          <p:nvPr/>
        </p:nvSpPr>
        <p:spPr>
          <a:xfrm>
            <a:off x="8352000" y="0"/>
            <a:ext cx="1728000" cy="1835640"/>
          </a:xfrm>
          <a:prstGeom prst="rect">
            <a:avLst/>
          </a:prstGeom>
          <a:solidFill>
            <a:srgbClr val="FF4D15">
              <a:alpha val="4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5" name="Rectangle 6"/>
          <p:cNvSpPr/>
          <p:nvPr/>
        </p:nvSpPr>
        <p:spPr>
          <a:xfrm>
            <a:off x="7560000" y="755639"/>
            <a:ext cx="1584000" cy="1835640"/>
          </a:xfrm>
          <a:prstGeom prst="rect">
            <a:avLst/>
          </a:prstGeom>
          <a:solidFill>
            <a:srgbClr val="31859C">
              <a:alpha val="4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Rectangle 7"/>
          <p:cNvSpPr/>
          <p:nvPr/>
        </p:nvSpPr>
        <p:spPr>
          <a:xfrm>
            <a:off x="0" y="5940000"/>
            <a:ext cx="1440000" cy="1619640"/>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Rectangle 8"/>
          <p:cNvSpPr/>
          <p:nvPr/>
        </p:nvSpPr>
        <p:spPr>
          <a:xfrm>
            <a:off x="863639" y="5472000"/>
            <a:ext cx="1368000" cy="1259639"/>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8" name="Rectangle 9"/>
          <p:cNvSpPr/>
          <p:nvPr/>
        </p:nvSpPr>
        <p:spPr>
          <a:xfrm>
            <a:off x="0" y="0"/>
            <a:ext cx="1440000" cy="899639"/>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fade thruBlk="1"/>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6"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7" name="Marcador de Posição do Número do Diapositivo 3"/>
          <p:cNvSpPr>
            <a:spLocks noGrp="1"/>
          </p:cNvSpPr>
          <p:nvPr>
            <p:ph type="sldNum" sz="quarter" idx="12"/>
          </p:nvPr>
        </p:nvSpPr>
        <p:spPr/>
        <p:txBody>
          <a:bodyPr/>
          <a:lstStyle/>
          <a:p>
            <a:pPr lvl="0"/>
            <a:fld id="{370974D9-28E4-4E48-A014-BABFBCC50B6E}" type="slidenum">
              <a:t>15</a:t>
            </a:fld>
            <a:endParaRPr lang="fr-FR"/>
          </a:p>
        </p:txBody>
      </p:sp>
      <p:sp>
        <p:nvSpPr>
          <p:cNvPr id="3" name="Espace réservé du texte 1"/>
          <p:cNvSpPr txBox="1">
            <a:spLocks noGrp="1"/>
          </p:cNvSpPr>
          <p:nvPr>
            <p:ph type="body" idx="4294967295"/>
          </p:nvPr>
        </p:nvSpPr>
        <p:spPr>
          <a:xfrm>
            <a:off x="504000" y="696240"/>
            <a:ext cx="9070920" cy="4844520"/>
          </a:xfrm>
        </p:spPr>
        <p:txBody>
          <a:bodyPr wrap="square" anchor="t" anchorCtr="0">
            <a:noAutofit/>
          </a:bodyPr>
          <a:lstStyle/>
          <a:p>
            <a:pPr marL="450900" lvl="0" indent="-342900" algn="just">
              <a:spcAft>
                <a:spcPts val="1414"/>
              </a:spcAft>
              <a:buSzPct val="100000"/>
              <a:buFont typeface="Wingdings" panose="05000000000000000000" pitchFamily="2" charset="2"/>
              <a:buChar char="§"/>
            </a:pPr>
            <a:r>
              <a:rPr lang="en-GB" sz="2000" b="1" dirty="0">
                <a:solidFill>
                  <a:srgbClr val="1A1A1A"/>
                </a:solidFill>
              </a:rPr>
              <a:t>SSE is hardly present in training curricula</a:t>
            </a:r>
            <a:r>
              <a:rPr lang="en-GB" sz="2000" dirty="0">
                <a:solidFill>
                  <a:srgbClr val="1A1A1A"/>
                </a:solidFill>
              </a:rPr>
              <a:t>, with no explicit mention of SSE in most if not all, countries within the I-VET systems</a:t>
            </a:r>
          </a:p>
          <a:p>
            <a:pPr marL="450900" lvl="0" indent="-342900" algn="just">
              <a:spcAft>
                <a:spcPts val="1414"/>
              </a:spcAft>
              <a:buSzPct val="100000"/>
              <a:buFont typeface="Wingdings" panose="05000000000000000000" pitchFamily="2" charset="2"/>
              <a:buChar char="§"/>
            </a:pPr>
            <a:r>
              <a:rPr lang="en-GB" sz="2000" dirty="0">
                <a:solidFill>
                  <a:srgbClr val="1A1A1A"/>
                </a:solidFill>
              </a:rPr>
              <a:t>When it is, </a:t>
            </a:r>
            <a:r>
              <a:rPr lang="en-GB" sz="2000" b="1" dirty="0">
                <a:solidFill>
                  <a:srgbClr val="1A1A1A"/>
                </a:solidFill>
              </a:rPr>
              <a:t>it is generally at the highest level of studies</a:t>
            </a:r>
            <a:r>
              <a:rPr lang="en-GB" sz="2000" dirty="0">
                <a:solidFill>
                  <a:srgbClr val="1A1A1A"/>
                </a:solidFill>
              </a:rPr>
              <a:t>, of social innovation and in courses which are part of a larger topic such as management, economy or public administration.</a:t>
            </a:r>
          </a:p>
          <a:p>
            <a:pPr marL="450900" lvl="0" indent="-342900" algn="just">
              <a:spcAft>
                <a:spcPts val="1414"/>
              </a:spcAft>
              <a:buSzPct val="100000"/>
              <a:buFont typeface="Wingdings" panose="05000000000000000000" pitchFamily="2" charset="2"/>
              <a:buChar char="§"/>
            </a:pPr>
            <a:r>
              <a:rPr lang="en-GB" sz="2000" dirty="0">
                <a:solidFill>
                  <a:srgbClr val="1A1A1A"/>
                </a:solidFill>
              </a:rPr>
              <a:t>as the curricula are not formatted for the SSE, the teachers apply the directives of the National Education System. However </a:t>
            </a:r>
            <a:r>
              <a:rPr lang="en-GB" sz="2000" b="1" dirty="0">
                <a:solidFill>
                  <a:srgbClr val="1A1A1A"/>
                </a:solidFill>
              </a:rPr>
              <a:t>a certain autonomy is possible</a:t>
            </a:r>
            <a:r>
              <a:rPr lang="en-GB" sz="2000" dirty="0">
                <a:solidFill>
                  <a:srgbClr val="1A1A1A"/>
                </a:solidFill>
              </a:rPr>
              <a:t>,  to adjust to the training situation.</a:t>
            </a:r>
          </a:p>
          <a:p>
            <a:pPr marL="450900" lvl="0" indent="-342900">
              <a:spcAft>
                <a:spcPts val="1414"/>
              </a:spcAft>
              <a:buSzPct val="100000"/>
              <a:buFont typeface="Wingdings" panose="05000000000000000000" pitchFamily="2" charset="2"/>
              <a:buChar char="§"/>
            </a:pPr>
            <a:r>
              <a:rPr lang="en-GB" sz="2000" b="1" dirty="0">
                <a:solidFill>
                  <a:srgbClr val="1A1A1A"/>
                </a:solidFill>
              </a:rPr>
              <a:t>SSE does not [yet] have a clear influence</a:t>
            </a:r>
            <a:r>
              <a:rPr lang="en-GB" sz="2000" dirty="0">
                <a:solidFill>
                  <a:srgbClr val="1A1A1A"/>
                </a:solidFill>
              </a:rPr>
              <a:t> at the level of:</a:t>
            </a:r>
          </a:p>
          <a:p>
            <a:pPr marL="1879600" lvl="0">
              <a:spcAft>
                <a:spcPts val="1000"/>
              </a:spcAft>
              <a:buSzPct val="100000"/>
              <a:buAutoNum type="alphaLcParenBoth"/>
            </a:pPr>
            <a:r>
              <a:rPr lang="en-GB" sz="2000" dirty="0" smtClean="0">
                <a:solidFill>
                  <a:srgbClr val="1A1A1A"/>
                </a:solidFill>
              </a:rPr>
              <a:t> definition</a:t>
            </a:r>
            <a:r>
              <a:rPr lang="en-GB" sz="2000" dirty="0">
                <a:solidFill>
                  <a:srgbClr val="1A1A1A"/>
                </a:solidFill>
              </a:rPr>
              <a:t>, design, organisation, planning and implementation of learning activities in IVET;</a:t>
            </a:r>
          </a:p>
          <a:p>
            <a:pPr marL="1879600" lvl="0">
              <a:spcAft>
                <a:spcPts val="1000"/>
              </a:spcAft>
              <a:buSzPct val="100000"/>
              <a:buAutoNum type="alphaLcParenBoth"/>
            </a:pPr>
            <a:r>
              <a:rPr lang="en-GB" sz="2000" dirty="0" smtClean="0">
                <a:solidFill>
                  <a:srgbClr val="1A1A1A"/>
                </a:solidFill>
              </a:rPr>
              <a:t> teachers </a:t>
            </a:r>
            <a:r>
              <a:rPr lang="en-GB" sz="2000" dirty="0">
                <a:solidFill>
                  <a:srgbClr val="1A1A1A"/>
                </a:solidFill>
              </a:rPr>
              <a:t>autonomy to reformulate the curriculum;</a:t>
            </a:r>
          </a:p>
          <a:p>
            <a:pPr marL="1879600" lvl="0">
              <a:spcAft>
                <a:spcPts val="1000"/>
              </a:spcAft>
              <a:buSzPct val="100000"/>
              <a:buAutoNum type="alphaLcParenBoth"/>
            </a:pPr>
            <a:r>
              <a:rPr lang="en-GB" sz="2000" dirty="0" smtClean="0">
                <a:solidFill>
                  <a:srgbClr val="1A1A1A"/>
                </a:solidFill>
              </a:rPr>
              <a:t> differences </a:t>
            </a:r>
            <a:r>
              <a:rPr lang="en-GB" sz="2000" dirty="0">
                <a:solidFill>
                  <a:srgbClr val="1A1A1A"/>
                </a:solidFill>
              </a:rPr>
              <a:t>between public and private </a:t>
            </a:r>
            <a:r>
              <a:rPr lang="en-GB" sz="2000" dirty="0" err="1">
                <a:solidFill>
                  <a:srgbClr val="1A1A1A"/>
                </a:solidFill>
              </a:rPr>
              <a:t>curicula</a:t>
            </a:r>
            <a:r>
              <a:rPr lang="en-GB" sz="2000" dirty="0">
                <a:solidFill>
                  <a:srgbClr val="1A1A1A"/>
                </a:solidFill>
              </a:rPr>
              <a:t>;</a:t>
            </a:r>
          </a:p>
          <a:p>
            <a:pPr marL="1879600" lvl="0">
              <a:spcAft>
                <a:spcPts val="1000"/>
              </a:spcAft>
              <a:buSzPct val="100000"/>
              <a:buAutoNum type="alphaLcParenBoth"/>
            </a:pPr>
            <a:r>
              <a:rPr lang="en-GB" sz="2000" dirty="0" smtClean="0">
                <a:solidFill>
                  <a:srgbClr val="1A1A1A"/>
                </a:solidFill>
              </a:rPr>
              <a:t> cooperative </a:t>
            </a:r>
            <a:r>
              <a:rPr lang="en-GB" sz="2000" dirty="0">
                <a:solidFill>
                  <a:srgbClr val="1A1A1A"/>
                </a:solidFill>
              </a:rPr>
              <a:t>and peer learning methodologies.</a:t>
            </a:r>
          </a:p>
          <a:p>
            <a:pPr marL="432000" lvl="0" indent="-324000">
              <a:spcAft>
                <a:spcPts val="1414"/>
              </a:spcAft>
            </a:pPr>
            <a:endParaRPr lang="en-GB" sz="1800" dirty="0">
              <a:solidFill>
                <a:srgbClr val="1A1A1A"/>
              </a:solidFill>
            </a:endParaRPr>
          </a:p>
        </p:txBody>
      </p:sp>
      <p:sp>
        <p:nvSpPr>
          <p:cNvPr id="4" name="Rectangle 5"/>
          <p:cNvSpPr/>
          <p:nvPr/>
        </p:nvSpPr>
        <p:spPr>
          <a:xfrm>
            <a:off x="360" y="5940360"/>
            <a:ext cx="2016360" cy="1691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5" name="Rectangle 6"/>
          <p:cNvSpPr/>
          <p:nvPr/>
        </p:nvSpPr>
        <p:spPr>
          <a:xfrm>
            <a:off x="1584000" y="6372360"/>
            <a:ext cx="1007999" cy="1115640"/>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6" name="Rectangle 7"/>
          <p:cNvSpPr/>
          <p:nvPr/>
        </p:nvSpPr>
        <p:spPr>
          <a:xfrm>
            <a:off x="9144000" y="6803999"/>
            <a:ext cx="936000" cy="755639"/>
          </a:xfrm>
          <a:prstGeom prst="rect">
            <a:avLst/>
          </a:prstGeom>
          <a:solidFill>
            <a:srgbClr val="F79646">
              <a:alpha val="6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Rectangle 8"/>
          <p:cNvSpPr/>
          <p:nvPr/>
        </p:nvSpPr>
        <p:spPr>
          <a:xfrm>
            <a:off x="8136000" y="5436000"/>
            <a:ext cx="1584000" cy="1835640"/>
          </a:xfrm>
          <a:prstGeom prst="rect">
            <a:avLst/>
          </a:prstGeom>
          <a:solidFill>
            <a:srgbClr val="31859C">
              <a:alpha val="74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9" name="Marcador de Posição do Número do Diapositivo 3"/>
          <p:cNvSpPr>
            <a:spLocks noGrp="1"/>
          </p:cNvSpPr>
          <p:nvPr>
            <p:ph type="sldNum" sz="quarter" idx="12"/>
          </p:nvPr>
        </p:nvSpPr>
        <p:spPr/>
        <p:txBody>
          <a:bodyPr/>
          <a:lstStyle/>
          <a:p>
            <a:pPr lvl="0"/>
            <a:fld id="{5E584ED1-659D-42D4-963B-C4D8F910E6C4}" type="slidenum">
              <a:t>16</a:t>
            </a:fld>
            <a:endParaRPr lang="fr-FR"/>
          </a:p>
        </p:txBody>
      </p:sp>
      <p:sp>
        <p:nvSpPr>
          <p:cNvPr id="3" name="Sous-titre 1"/>
          <p:cNvSpPr txBox="1">
            <a:spLocks noGrp="1"/>
          </p:cNvSpPr>
          <p:nvPr>
            <p:ph type="subTitle" idx="4294967295"/>
          </p:nvPr>
        </p:nvSpPr>
        <p:spPr>
          <a:xfrm>
            <a:off x="504720" y="1609562"/>
            <a:ext cx="9070920" cy="4989600"/>
          </a:xfrm>
        </p:spPr>
        <p:txBody>
          <a:bodyPr wrap="square" anchor="ctr" anchorCtr="1">
            <a:noAutofit/>
          </a:bodyPr>
          <a:lstStyle/>
          <a:p>
            <a:pPr lvl="0" algn="ctr">
              <a:lnSpc>
                <a:spcPct val="115000"/>
              </a:lnSpc>
              <a:spcAft>
                <a:spcPts val="1414"/>
              </a:spcAft>
            </a:pPr>
            <a:r>
              <a:rPr lang="fr-FR" b="1" dirty="0">
                <a:solidFill>
                  <a:srgbClr val="31859C"/>
                </a:solidFill>
              </a:rPr>
              <a:t>D. </a:t>
            </a:r>
            <a:r>
              <a:rPr lang="en-GB" b="1" dirty="0">
                <a:solidFill>
                  <a:srgbClr val="31859C"/>
                </a:solidFill>
              </a:rPr>
              <a:t>Opportunities and proposals to affirm and improve the</a:t>
            </a:r>
            <a:r>
              <a:rPr lang="en-GB" b="1" dirty="0">
                <a:solidFill>
                  <a:srgbClr val="FF4D15"/>
                </a:solidFill>
              </a:rPr>
              <a:t> SSE </a:t>
            </a:r>
            <a:r>
              <a:rPr lang="en-GB" b="1" dirty="0">
                <a:solidFill>
                  <a:srgbClr val="31859C"/>
                </a:solidFill>
              </a:rPr>
              <a:t>approach in</a:t>
            </a:r>
            <a:r>
              <a:rPr lang="en-GB" b="1" dirty="0">
                <a:solidFill>
                  <a:srgbClr val="FF4D15"/>
                </a:solidFill>
              </a:rPr>
              <a:t> IVET</a:t>
            </a:r>
          </a:p>
        </p:txBody>
      </p:sp>
      <p:sp>
        <p:nvSpPr>
          <p:cNvPr id="4" name="Rectangle 5"/>
          <p:cNvSpPr/>
          <p:nvPr/>
        </p:nvSpPr>
        <p:spPr>
          <a:xfrm>
            <a:off x="0" y="0"/>
            <a:ext cx="1728000" cy="1835640"/>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5" name="Rectangle 6"/>
          <p:cNvSpPr/>
          <p:nvPr/>
        </p:nvSpPr>
        <p:spPr>
          <a:xfrm>
            <a:off x="791640" y="827640"/>
            <a:ext cx="1584000" cy="1835640"/>
          </a:xfrm>
          <a:prstGeom prst="rect">
            <a:avLst/>
          </a:prstGeom>
          <a:solidFill>
            <a:srgbClr val="31859C">
              <a:alpha val="4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fade thruBlk="1"/>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4" name="Rectangle 5"/>
          <p:cNvSpPr/>
          <p:nvPr/>
        </p:nvSpPr>
        <p:spPr>
          <a:xfrm>
            <a:off x="8568000" y="6300000"/>
            <a:ext cx="1512000" cy="1259639"/>
          </a:xfrm>
          <a:prstGeom prst="rect">
            <a:avLst/>
          </a:prstGeom>
          <a:solidFill>
            <a:srgbClr val="31859C">
              <a:alpha val="4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7" name="Marcador de Posição do Número do Diapositivo 3"/>
          <p:cNvSpPr>
            <a:spLocks noGrp="1"/>
          </p:cNvSpPr>
          <p:nvPr>
            <p:ph type="sldNum" sz="quarter" idx="12"/>
          </p:nvPr>
        </p:nvSpPr>
        <p:spPr/>
        <p:txBody>
          <a:bodyPr/>
          <a:lstStyle/>
          <a:p>
            <a:pPr lvl="0"/>
            <a:fld id="{F37CD4FE-854A-48B3-9990-915DF64B269E}" type="slidenum">
              <a:t>17</a:t>
            </a:fld>
            <a:endParaRPr lang="fr-FR"/>
          </a:p>
        </p:txBody>
      </p:sp>
      <p:sp>
        <p:nvSpPr>
          <p:cNvPr id="2" name="Espace réservé du numéro de diapositive 3"/>
          <p:cNvSpPr txBox="1"/>
          <p:nvPr/>
        </p:nvSpPr>
        <p:spPr>
          <a:xfrm>
            <a:off x="7226640" y="6887160"/>
            <a:ext cx="2348280" cy="521280"/>
          </a:xfrm>
          <a:prstGeom prst="rect">
            <a:avLst/>
          </a:prstGeom>
          <a:noFill/>
          <a:ln>
            <a:noFill/>
          </a:ln>
        </p:spPr>
        <p:txBody>
          <a:bodyPr vert="horz" wrap="square" lIns="0" tIns="0" rIns="0" bIns="0" anchor="t" anchorCtr="0" compatLnSpc="0">
            <a:noAutofit/>
          </a:bodyPr>
          <a:lstStyle/>
          <a:p>
            <a:pPr marL="0" marR="0" lvl="0" indent="0" algn="r" rtl="0" hangingPunct="0">
              <a:lnSpc>
                <a:spcPct val="100000"/>
              </a:lnSpc>
              <a:spcBef>
                <a:spcPts val="0"/>
              </a:spcBef>
              <a:spcAft>
                <a:spcPts val="0"/>
              </a:spcAft>
              <a:buNone/>
              <a:tabLst/>
            </a:pPr>
            <a:endParaRPr lang="fr-FR" sz="1400" i="0" u="none" strike="noStrike" kern="1200" spc="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Espace réservé du texte 1"/>
          <p:cNvSpPr txBox="1">
            <a:spLocks noGrp="1"/>
          </p:cNvSpPr>
          <p:nvPr>
            <p:ph type="body" idx="4294967295"/>
          </p:nvPr>
        </p:nvSpPr>
        <p:spPr>
          <a:xfrm>
            <a:off x="494380" y="22680"/>
            <a:ext cx="9070920" cy="5735520"/>
          </a:xfrm>
        </p:spPr>
        <p:txBody>
          <a:bodyPr wrap="square" anchor="t" anchorCtr="0">
            <a:noAutofit/>
          </a:bodyPr>
          <a:lstStyle/>
          <a:p>
            <a:pPr marL="432000" lvl="0" indent="-324000" algn="just">
              <a:spcAft>
                <a:spcPts val="1414"/>
              </a:spcAft>
            </a:pPr>
            <a:endParaRPr lang="en-GB" sz="2000" dirty="0">
              <a:solidFill>
                <a:srgbClr val="1A1A1A"/>
              </a:solidFill>
              <a:latin typeface="Arial Narrow" pitchFamily="34"/>
            </a:endParaRPr>
          </a:p>
          <a:p>
            <a:pPr marL="450900" lvl="0" indent="-342900">
              <a:spcAft>
                <a:spcPts val="1414"/>
              </a:spcAft>
              <a:buSzPct val="100000"/>
              <a:buFont typeface="Wingdings" panose="05000000000000000000" pitchFamily="2" charset="2"/>
              <a:buChar char="§"/>
            </a:pPr>
            <a:r>
              <a:rPr lang="en-GB" sz="2000" b="1" dirty="0">
                <a:solidFill>
                  <a:srgbClr val="1A1A1A"/>
                </a:solidFill>
                <a:latin typeface="Gisha" pitchFamily="34"/>
                <a:cs typeface="Gisha" pitchFamily="34"/>
              </a:rPr>
              <a:t>Pedagogical method</a:t>
            </a:r>
            <a:r>
              <a:rPr lang="en-GB" sz="2000" dirty="0">
                <a:solidFill>
                  <a:srgbClr val="1A1A1A"/>
                </a:solidFill>
                <a:latin typeface="Gisha" pitchFamily="34"/>
                <a:cs typeface="Gisha" pitchFamily="34"/>
              </a:rPr>
              <a:t> should </a:t>
            </a:r>
            <a:r>
              <a:rPr lang="en-GB" sz="2000" dirty="0">
                <a:solidFill>
                  <a:srgbClr val="000000"/>
                </a:solidFill>
                <a:latin typeface="Gisha" pitchFamily="34"/>
                <a:cs typeface="Gisha" pitchFamily="34"/>
              </a:rPr>
              <a:t> move away from frontal approach and content typical of school education to </a:t>
            </a:r>
            <a:r>
              <a:rPr lang="en-GB" sz="2000" b="1" dirty="0">
                <a:solidFill>
                  <a:srgbClr val="000000"/>
                </a:solidFill>
                <a:latin typeface="Gisha" pitchFamily="34"/>
                <a:cs typeface="Gisha" pitchFamily="34"/>
              </a:rPr>
              <a:t>participatory training methods</a:t>
            </a:r>
            <a:r>
              <a:rPr lang="en-GB" sz="2000" dirty="0">
                <a:solidFill>
                  <a:srgbClr val="000000"/>
                </a:solidFill>
                <a:latin typeface="Gisha" pitchFamily="34"/>
                <a:cs typeface="Gisha" pitchFamily="34"/>
              </a:rPr>
              <a:t> that involve the students in an </a:t>
            </a:r>
            <a:r>
              <a:rPr lang="en-GB" sz="2000" b="1" dirty="0">
                <a:solidFill>
                  <a:srgbClr val="000000"/>
                </a:solidFill>
                <a:latin typeface="Gisha" pitchFamily="34"/>
                <a:cs typeface="Gisha" pitchFamily="34"/>
              </a:rPr>
              <a:t>educational relationship with the teacher and peer group </a:t>
            </a:r>
            <a:r>
              <a:rPr lang="en-GB" sz="2000" b="1" dirty="0" smtClean="0">
                <a:solidFill>
                  <a:srgbClr val="000000"/>
                </a:solidFill>
                <a:latin typeface="Gisha" pitchFamily="34"/>
                <a:cs typeface="Gisha" pitchFamily="34"/>
              </a:rPr>
              <a:t>dynamics</a:t>
            </a:r>
            <a:r>
              <a:rPr lang="en-GB" sz="2000" dirty="0" smtClean="0">
                <a:solidFill>
                  <a:srgbClr val="000000"/>
                </a:solidFill>
                <a:latin typeface="Gisha" pitchFamily="34"/>
                <a:cs typeface="Gisha" pitchFamily="34"/>
              </a:rPr>
              <a:t>.</a:t>
            </a:r>
            <a:endParaRPr lang="en-GB" sz="2000" dirty="0">
              <a:solidFill>
                <a:srgbClr val="000000"/>
              </a:solidFill>
              <a:latin typeface="Gisha" pitchFamily="34"/>
              <a:cs typeface="Gisha" pitchFamily="34"/>
            </a:endParaRPr>
          </a:p>
          <a:p>
            <a:pPr marL="450900" lvl="0" indent="-342900">
              <a:spcAft>
                <a:spcPts val="1414"/>
              </a:spcAft>
              <a:buSzPct val="100000"/>
              <a:buFont typeface="Wingdings" panose="05000000000000000000" pitchFamily="2" charset="2"/>
              <a:buChar char="§"/>
            </a:pPr>
            <a:r>
              <a:rPr lang="en-GB" sz="2000" dirty="0">
                <a:solidFill>
                  <a:srgbClr val="000000"/>
                </a:solidFill>
                <a:latin typeface="Gisha" pitchFamily="34"/>
                <a:cs typeface="Gisha" pitchFamily="34"/>
              </a:rPr>
              <a:t>Need to </a:t>
            </a:r>
            <a:r>
              <a:rPr lang="en-GB" sz="2000" dirty="0" err="1">
                <a:solidFill>
                  <a:srgbClr val="000000"/>
                </a:solidFill>
                <a:latin typeface="Gisha" pitchFamily="34"/>
                <a:cs typeface="Gisha" pitchFamily="34"/>
              </a:rPr>
              <a:t>develop</a:t>
            </a:r>
            <a:r>
              <a:rPr lang="en-GB" sz="2000" b="1" dirty="0" err="1">
                <a:solidFill>
                  <a:srgbClr val="1A1A1A"/>
                </a:solidFill>
                <a:latin typeface="Gisha" pitchFamily="34"/>
                <a:cs typeface="Gisha" pitchFamily="34"/>
              </a:rPr>
              <a:t>"soft</a:t>
            </a:r>
            <a:r>
              <a:rPr lang="en-GB" sz="2000" b="1" dirty="0">
                <a:solidFill>
                  <a:srgbClr val="1A1A1A"/>
                </a:solidFill>
                <a:latin typeface="Gisha" pitchFamily="34"/>
                <a:cs typeface="Gisha" pitchFamily="34"/>
              </a:rPr>
              <a:t> skills", transversal competences, </a:t>
            </a:r>
            <a:r>
              <a:rPr lang="en-GB" sz="2000" dirty="0">
                <a:solidFill>
                  <a:srgbClr val="1A1A1A"/>
                </a:solidFill>
                <a:latin typeface="Gisha" pitchFamily="34"/>
                <a:cs typeface="Gisha" pitchFamily="34"/>
              </a:rPr>
              <a:t>through</a:t>
            </a:r>
            <a:r>
              <a:rPr lang="en-GB" sz="2000" b="1" dirty="0">
                <a:solidFill>
                  <a:srgbClr val="1A1A1A"/>
                </a:solidFill>
                <a:latin typeface="Gisha" pitchFamily="34"/>
                <a:cs typeface="Gisha" pitchFamily="34"/>
              </a:rPr>
              <a:t> participatory </a:t>
            </a:r>
            <a:r>
              <a:rPr lang="en-GB" sz="2000" b="1" dirty="0" smtClean="0">
                <a:solidFill>
                  <a:srgbClr val="1A1A1A"/>
                </a:solidFill>
                <a:latin typeface="Gisha" pitchFamily="34"/>
                <a:cs typeface="Gisha" pitchFamily="34"/>
              </a:rPr>
              <a:t>methods.</a:t>
            </a:r>
            <a:endParaRPr lang="en-GB" sz="2000" b="1" dirty="0">
              <a:solidFill>
                <a:srgbClr val="1A1A1A"/>
              </a:solidFill>
              <a:latin typeface="Gisha" pitchFamily="34"/>
              <a:cs typeface="Gisha" pitchFamily="34"/>
            </a:endParaRPr>
          </a:p>
          <a:p>
            <a:pPr marL="450900" lvl="0" indent="-342900">
              <a:spcAft>
                <a:spcPts val="1414"/>
              </a:spcAft>
              <a:buSzPct val="100000"/>
              <a:buFont typeface="Wingdings" panose="05000000000000000000" pitchFamily="2" charset="2"/>
              <a:buChar char="§"/>
            </a:pPr>
            <a:r>
              <a:rPr lang="en-GB" sz="2000" b="1" dirty="0">
                <a:solidFill>
                  <a:srgbClr val="1A1A1A"/>
                </a:solidFill>
                <a:latin typeface="Gisha" pitchFamily="34"/>
                <a:cs typeface="Gisha" pitchFamily="34"/>
              </a:rPr>
              <a:t>training programs for trainers</a:t>
            </a:r>
            <a:r>
              <a:rPr lang="en-GB" sz="2000" dirty="0">
                <a:solidFill>
                  <a:srgbClr val="1A1A1A"/>
                </a:solidFill>
                <a:latin typeface="Gisha" pitchFamily="34"/>
                <a:cs typeface="Gisha" pitchFamily="34"/>
              </a:rPr>
              <a:t>: in compliance with the territorial differences, the mission and </a:t>
            </a:r>
            <a:r>
              <a:rPr lang="en-GB" sz="2000" i="1" dirty="0">
                <a:solidFill>
                  <a:srgbClr val="1A1A1A"/>
                </a:solidFill>
                <a:latin typeface="Gisha" pitchFamily="34"/>
                <a:cs typeface="Gisha" pitchFamily="34"/>
              </a:rPr>
              <a:t>modus operandi</a:t>
            </a:r>
            <a:r>
              <a:rPr lang="en-GB" sz="2000" dirty="0">
                <a:solidFill>
                  <a:srgbClr val="1A1A1A"/>
                </a:solidFill>
                <a:latin typeface="Gisha" pitchFamily="34"/>
                <a:cs typeface="Gisha" pitchFamily="34"/>
              </a:rPr>
              <a:t> of the different accredited institutions.</a:t>
            </a:r>
          </a:p>
          <a:p>
            <a:pPr marL="450900" lvl="0" indent="-342900">
              <a:spcAft>
                <a:spcPts val="1414"/>
              </a:spcAft>
              <a:buSzPct val="100000"/>
              <a:buFont typeface="Wingdings" panose="05000000000000000000" pitchFamily="2" charset="2"/>
              <a:buChar char="§"/>
            </a:pPr>
            <a:r>
              <a:rPr lang="en-GB" sz="2000" b="1" dirty="0">
                <a:solidFill>
                  <a:srgbClr val="1A1A1A"/>
                </a:solidFill>
                <a:latin typeface="Gisha" pitchFamily="34"/>
                <a:cs typeface="Gisha" pitchFamily="34"/>
              </a:rPr>
              <a:t>Concertation within the SSE sector</a:t>
            </a:r>
            <a:r>
              <a:rPr lang="en-GB" sz="2000" dirty="0">
                <a:solidFill>
                  <a:srgbClr val="1A1A1A"/>
                </a:solidFill>
                <a:latin typeface="Gisha" pitchFamily="34"/>
                <a:cs typeface="Gisha" pitchFamily="34"/>
              </a:rPr>
              <a:t> (dialogue, co-decision, mutual exchange of information) is necessary to define the major training needs and help an adequate response from the IVET </a:t>
            </a:r>
            <a:r>
              <a:rPr lang="en-GB" sz="2000" dirty="0" smtClean="0">
                <a:solidFill>
                  <a:srgbClr val="1A1A1A"/>
                </a:solidFill>
                <a:latin typeface="Gisha" pitchFamily="34"/>
                <a:cs typeface="Gisha" pitchFamily="34"/>
              </a:rPr>
              <a:t>system.</a:t>
            </a:r>
            <a:endParaRPr lang="en-GB" sz="2000" dirty="0">
              <a:solidFill>
                <a:srgbClr val="1A1A1A"/>
              </a:solidFill>
              <a:latin typeface="Gisha" pitchFamily="34"/>
              <a:cs typeface="Gisha" pitchFamily="34"/>
            </a:endParaRPr>
          </a:p>
          <a:p>
            <a:pPr marL="450900" lvl="0" indent="-342900">
              <a:spcAft>
                <a:spcPts val="1414"/>
              </a:spcAft>
              <a:buSzPct val="100000"/>
              <a:buFont typeface="Wingdings" panose="05000000000000000000" pitchFamily="2" charset="2"/>
              <a:buChar char="§"/>
            </a:pPr>
            <a:r>
              <a:rPr lang="en-GB" sz="2000" dirty="0">
                <a:solidFill>
                  <a:srgbClr val="1A1A1A"/>
                </a:solidFill>
                <a:latin typeface="Gisha" pitchFamily="34"/>
                <a:cs typeface="Gisha" pitchFamily="34"/>
              </a:rPr>
              <a:t>SSE need </a:t>
            </a:r>
            <a:r>
              <a:rPr lang="en-GB" sz="2000" b="1" dirty="0">
                <a:solidFill>
                  <a:srgbClr val="1A1A1A"/>
                </a:solidFill>
                <a:latin typeface="Gisha" pitchFamily="34"/>
                <a:cs typeface="Gisha" pitchFamily="34"/>
              </a:rPr>
              <a:t>to foster a pedagogical and advocacy approach</a:t>
            </a:r>
            <a:r>
              <a:rPr lang="en-GB" sz="2000" dirty="0">
                <a:solidFill>
                  <a:srgbClr val="1A1A1A"/>
                </a:solidFill>
                <a:latin typeface="Gisha" pitchFamily="34"/>
                <a:cs typeface="Gisha" pitchFamily="34"/>
              </a:rPr>
              <a:t> towards I-VET as well as other levels of education.</a:t>
            </a:r>
          </a:p>
          <a:p>
            <a:pPr marL="450900" lvl="0" indent="-342900">
              <a:spcAft>
                <a:spcPts val="1414"/>
              </a:spcAft>
              <a:buSzPct val="100000"/>
              <a:buFont typeface="Wingdings" panose="05000000000000000000" pitchFamily="2" charset="2"/>
              <a:buChar char="§"/>
            </a:pPr>
            <a:r>
              <a:rPr lang="en-GB" sz="2000" b="1" dirty="0">
                <a:solidFill>
                  <a:srgbClr val="1A1A1A"/>
                </a:solidFill>
                <a:latin typeface="Gisha" pitchFamily="34"/>
                <a:cs typeface="Gisha" pitchFamily="34"/>
              </a:rPr>
              <a:t>Vocational Training </a:t>
            </a:r>
            <a:r>
              <a:rPr lang="en-GB" sz="2000" b="1" dirty="0" err="1">
                <a:solidFill>
                  <a:srgbClr val="1A1A1A"/>
                </a:solidFill>
                <a:latin typeface="Gisha" pitchFamily="34"/>
                <a:cs typeface="Gisha" pitchFamily="34"/>
              </a:rPr>
              <a:t>Centers</a:t>
            </a:r>
            <a:r>
              <a:rPr lang="en-GB" sz="2000" dirty="0">
                <a:solidFill>
                  <a:srgbClr val="1A1A1A"/>
                </a:solidFill>
                <a:latin typeface="Gisha" pitchFamily="34"/>
                <a:cs typeface="Gisha" pitchFamily="34"/>
              </a:rPr>
              <a:t> as parts or </a:t>
            </a:r>
            <a:r>
              <a:rPr lang="en-GB" sz="2000" b="1" dirty="0">
                <a:solidFill>
                  <a:srgbClr val="1A1A1A"/>
                </a:solidFill>
                <a:latin typeface="Gisha" pitchFamily="34"/>
                <a:cs typeface="Gisha" pitchFamily="34"/>
              </a:rPr>
              <a:t>nodes of the SSE Networks</a:t>
            </a:r>
            <a:r>
              <a:rPr lang="en-GB" sz="2000" dirty="0">
                <a:solidFill>
                  <a:srgbClr val="1A1A1A"/>
                </a:solidFill>
                <a:latin typeface="Gisha" pitchFamily="34"/>
                <a:cs typeface="Gisha" pitchFamily="34"/>
              </a:rPr>
              <a:t> or Districts, both as a local economic actor and as a </a:t>
            </a:r>
            <a:r>
              <a:rPr lang="en-GB" sz="2000" i="1" dirty="0">
                <a:solidFill>
                  <a:srgbClr val="1A1A1A"/>
                </a:solidFill>
                <a:latin typeface="Gisha" pitchFamily="34"/>
                <a:cs typeface="Gisha" pitchFamily="34"/>
              </a:rPr>
              <a:t>social and cultural innovation synergy operator.</a:t>
            </a:r>
          </a:p>
          <a:p>
            <a:pPr marL="432000" lvl="0" indent="-324000">
              <a:spcAft>
                <a:spcPts val="1414"/>
              </a:spcAft>
            </a:pPr>
            <a:endParaRPr lang="en-GB" sz="1800" dirty="0">
              <a:solidFill>
                <a:srgbClr val="1A1A1A"/>
              </a:solidFill>
              <a:latin typeface="Arial Narrow" pitchFamily="34"/>
            </a:endParaRPr>
          </a:p>
        </p:txBody>
      </p:sp>
      <p:sp>
        <p:nvSpPr>
          <p:cNvPr id="5" name="Rectangle 6"/>
          <p:cNvSpPr/>
          <p:nvPr/>
        </p:nvSpPr>
        <p:spPr>
          <a:xfrm>
            <a:off x="7703999" y="6948360"/>
            <a:ext cx="1224000" cy="611640"/>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896537" y="1725293"/>
            <a:ext cx="5336363" cy="1815882"/>
          </a:xfrm>
          <a:prstGeom prst="rect">
            <a:avLst/>
          </a:prstGeom>
        </p:spPr>
        <p:txBody>
          <a:bodyPr wrap="square">
            <a:spAutoFit/>
          </a:bodyPr>
          <a:lstStyle/>
          <a:p>
            <a:pPr marL="450215" marR="510540">
              <a:spcAft>
                <a:spcPts val="0"/>
              </a:spcAft>
            </a:pPr>
            <a:r>
              <a:rPr lang="en-GB" sz="1600" kern="50" dirty="0" smtClean="0">
                <a:solidFill>
                  <a:srgbClr val="31859C"/>
                </a:solidFill>
                <a:effectLst/>
                <a:latin typeface="Segoe UI" panose="020B0502040204020203" pitchFamily="34" charset="0"/>
                <a:ea typeface="Arial Unicode MS" panose="020B0604020202020204" pitchFamily="34" charset="-128"/>
                <a:cs typeface="Arial Unicode MS" panose="020B0604020202020204" pitchFamily="34" charset="-128"/>
              </a:rPr>
              <a:t>This presentation highlights conclusions from a research report which is an intellectual output resulting from the project “</a:t>
            </a:r>
            <a:r>
              <a:rPr lang="en-GB" sz="1600" i="1" kern="50" dirty="0" smtClean="0">
                <a:solidFill>
                  <a:srgbClr val="31859C"/>
                </a:solidFill>
                <a:effectLst/>
                <a:latin typeface="Segoe UI" panose="020B0502040204020203" pitchFamily="34" charset="0"/>
                <a:ea typeface="Arial Unicode MS" panose="020B0604020202020204" pitchFamily="34" charset="-128"/>
                <a:cs typeface="Arial Unicode MS" panose="020B0604020202020204" pitchFamily="34" charset="-128"/>
              </a:rPr>
              <a:t>Social and Solidarity Economy in Europe: affirming a new paradigm through IVET curricula innovation</a:t>
            </a:r>
            <a:r>
              <a:rPr lang="en-GB" sz="1600" kern="50" dirty="0" smtClean="0">
                <a:solidFill>
                  <a:srgbClr val="31859C"/>
                </a:solidFill>
                <a:effectLst/>
                <a:latin typeface="Segoe UI" panose="020B0502040204020203" pitchFamily="34" charset="0"/>
                <a:ea typeface="Arial Unicode MS" panose="020B0604020202020204" pitchFamily="34" charset="-128"/>
                <a:cs typeface="Arial Unicode MS" panose="020B0604020202020204" pitchFamily="34" charset="-128"/>
              </a:rPr>
              <a:t>” (September 2016 – August 2018), co-funded by the Erasmus+ programme.</a:t>
            </a:r>
            <a:endParaRPr lang="pt-PT" sz="1600" kern="50" dirty="0">
              <a:solidFill>
                <a:srgbClr val="31859C"/>
              </a:solidFill>
              <a:effectLst/>
              <a:latin typeface="Liberation Serif"/>
              <a:ea typeface="Arial Unicode MS" panose="020B0604020202020204" pitchFamily="34" charset="-128"/>
              <a:cs typeface="Arial Unicode MS" panose="020B0604020202020204" pitchFamily="34" charset="-128"/>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730" y="1675868"/>
            <a:ext cx="2527719" cy="19569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a:grpSpLocks/>
          </p:cNvGrpSpPr>
          <p:nvPr/>
        </p:nvGrpSpPr>
        <p:grpSpPr bwMode="auto">
          <a:xfrm>
            <a:off x="1199730" y="4886735"/>
            <a:ext cx="6130925" cy="488950"/>
            <a:chOff x="1096" y="13706"/>
            <a:chExt cx="9654" cy="770"/>
          </a:xfrm>
        </p:grpSpPr>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6" y="13835"/>
              <a:ext cx="1135" cy="5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6" y="13706"/>
              <a:ext cx="566" cy="7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84" y="13706"/>
              <a:ext cx="717" cy="74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3" y="13835"/>
              <a:ext cx="1080" cy="5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735" y="13751"/>
              <a:ext cx="717" cy="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93" y="13751"/>
              <a:ext cx="1190" cy="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38" y="13774"/>
              <a:ext cx="695" cy="6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783" y="13847"/>
              <a:ext cx="967" cy="5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pSp>
      <p:pic>
        <p:nvPicPr>
          <p:cNvPr id="13" name="Imagem 3" descr="https://eacea.ec.europa.eu/sites/eacea-site/files/logosbeneficaireserasmusrightfunded.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201164" y="6385365"/>
            <a:ext cx="15843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tângulo 13"/>
          <p:cNvSpPr/>
          <p:nvPr/>
        </p:nvSpPr>
        <p:spPr>
          <a:xfrm>
            <a:off x="3041421" y="6278228"/>
            <a:ext cx="6039109" cy="553998"/>
          </a:xfrm>
          <a:prstGeom prst="rect">
            <a:avLst/>
          </a:prstGeom>
        </p:spPr>
        <p:txBody>
          <a:bodyPr wrap="square">
            <a:spAutoFit/>
          </a:bodyPr>
          <a:lstStyle/>
          <a:p>
            <a:pPr marR="62865">
              <a:spcAft>
                <a:spcPts val="0"/>
              </a:spcAft>
              <a:tabLst>
                <a:tab pos="5400040" algn="r"/>
              </a:tabLst>
            </a:pPr>
            <a:r>
              <a:rPr lang="en-GB" sz="1000" kern="50" dirty="0" smtClean="0">
                <a:effectLst/>
                <a:latin typeface="Segoe UI" panose="020B0502040204020203" pitchFamily="34" charset="0"/>
                <a:ea typeface="Arial Unicode MS" panose="020B0604020202020204" pitchFamily="34" charset="-128"/>
                <a:cs typeface="Arial Unicode MS" panose="020B0604020202020204" pitchFamily="34" charset="-128"/>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pt-PT" sz="1000" kern="50" dirty="0">
              <a:effectLst/>
              <a:latin typeface="Liberation Serif"/>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28068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9" name="Marcador de Posição do Número do Diapositivo 3"/>
          <p:cNvSpPr>
            <a:spLocks noGrp="1"/>
          </p:cNvSpPr>
          <p:nvPr>
            <p:ph type="sldNum" sz="quarter" idx="12"/>
          </p:nvPr>
        </p:nvSpPr>
        <p:spPr/>
        <p:txBody>
          <a:bodyPr/>
          <a:lstStyle/>
          <a:p>
            <a:pPr lvl="0"/>
            <a:fld id="{76A3945B-15B4-49A5-9AB0-DAE5F6500C27}" type="slidenum">
              <a:rPr lang="fr-FR" smtClean="0"/>
              <a:t>2</a:t>
            </a:fld>
            <a:endParaRPr lang="fr-FR" dirty="0"/>
          </a:p>
        </p:txBody>
      </p:sp>
      <p:sp>
        <p:nvSpPr>
          <p:cNvPr id="3" name="Sous-titre 1"/>
          <p:cNvSpPr txBox="1">
            <a:spLocks noGrp="1"/>
          </p:cNvSpPr>
          <p:nvPr>
            <p:ph type="subTitle" idx="4294967295"/>
          </p:nvPr>
        </p:nvSpPr>
        <p:spPr>
          <a:xfrm>
            <a:off x="504720" y="1470160"/>
            <a:ext cx="9070920" cy="4989600"/>
          </a:xfrm>
        </p:spPr>
        <p:txBody>
          <a:bodyPr wrap="square" anchor="ctr" anchorCtr="1">
            <a:noAutofit/>
          </a:bodyPr>
          <a:lstStyle/>
          <a:p>
            <a:pPr lvl="0" algn="ctr">
              <a:lnSpc>
                <a:spcPct val="115000"/>
              </a:lnSpc>
              <a:spcAft>
                <a:spcPts val="1414"/>
              </a:spcAft>
            </a:pPr>
            <a:r>
              <a:rPr lang="fr-FR" b="1" dirty="0">
                <a:solidFill>
                  <a:srgbClr val="31859C"/>
                </a:solidFill>
              </a:rPr>
              <a:t> A. </a:t>
            </a:r>
            <a:r>
              <a:rPr lang="fr-FR" b="1" dirty="0" err="1">
                <a:solidFill>
                  <a:srgbClr val="31859C"/>
                </a:solidFill>
              </a:rPr>
              <a:t>Political</a:t>
            </a:r>
            <a:r>
              <a:rPr lang="fr-FR" b="1" dirty="0">
                <a:solidFill>
                  <a:srgbClr val="31859C"/>
                </a:solidFill>
              </a:rPr>
              <a:t> </a:t>
            </a:r>
            <a:r>
              <a:rPr lang="fr-FR" b="1" dirty="0" err="1">
                <a:solidFill>
                  <a:srgbClr val="31859C"/>
                </a:solidFill>
              </a:rPr>
              <a:t>tendencies</a:t>
            </a:r>
            <a:r>
              <a:rPr lang="fr-FR" b="1" dirty="0">
                <a:solidFill>
                  <a:srgbClr val="31859C"/>
                </a:solidFill>
              </a:rPr>
              <a:t> </a:t>
            </a:r>
            <a:r>
              <a:rPr lang="en-GB" b="1" dirty="0">
                <a:solidFill>
                  <a:srgbClr val="31859C"/>
                </a:solidFill>
              </a:rPr>
              <a:t>regarding </a:t>
            </a:r>
            <a:r>
              <a:rPr lang="en-GB" b="1" dirty="0">
                <a:solidFill>
                  <a:srgbClr val="FF4D15"/>
                </a:solidFill>
              </a:rPr>
              <a:t>SSE</a:t>
            </a:r>
            <a:r>
              <a:rPr lang="en-GB" b="1" dirty="0">
                <a:solidFill>
                  <a:srgbClr val="31859C"/>
                </a:solidFill>
              </a:rPr>
              <a:t> in IVET</a:t>
            </a:r>
          </a:p>
        </p:txBody>
      </p:sp>
      <p:sp>
        <p:nvSpPr>
          <p:cNvPr id="4" name="Rectangle 5"/>
          <p:cNvSpPr/>
          <p:nvPr/>
        </p:nvSpPr>
        <p:spPr>
          <a:xfrm>
            <a:off x="0" y="5868000"/>
            <a:ext cx="2591640" cy="1691640"/>
          </a:xfrm>
          <a:prstGeom prst="rect">
            <a:avLst/>
          </a:prstGeom>
          <a:gradFill>
            <a:gsLst>
              <a:gs pos="0">
                <a:srgbClr val="97BFCF"/>
              </a:gs>
              <a:gs pos="100000">
                <a:srgbClr val="C1D6E0"/>
              </a:gs>
            </a:gsLst>
            <a:lin ang="8100000"/>
          </a:gra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5" name="Rectangle 6"/>
          <p:cNvSpPr/>
          <p:nvPr/>
        </p:nvSpPr>
        <p:spPr>
          <a:xfrm>
            <a:off x="1151640" y="5292000"/>
            <a:ext cx="2160360" cy="158400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Rectangle 7"/>
          <p:cNvSpPr/>
          <p:nvPr/>
        </p:nvSpPr>
        <p:spPr>
          <a:xfrm>
            <a:off x="7343999" y="0"/>
            <a:ext cx="2735640" cy="205164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Rectangle 8"/>
          <p:cNvSpPr/>
          <p:nvPr/>
        </p:nvSpPr>
        <p:spPr>
          <a:xfrm>
            <a:off x="6263640" y="899639"/>
            <a:ext cx="2591640" cy="1691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5" name="Rectangle 6"/>
          <p:cNvSpPr/>
          <p:nvPr/>
        </p:nvSpPr>
        <p:spPr>
          <a:xfrm>
            <a:off x="8496000" y="6372000"/>
            <a:ext cx="1584000" cy="1187640"/>
          </a:xfrm>
          <a:prstGeom prst="rect">
            <a:avLst/>
          </a:prstGeom>
          <a:solidFill>
            <a:srgbClr val="FAC090">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Marcador de Posição do Rodapé 2"/>
          <p:cNvSpPr>
            <a:spLocks noGrp="1"/>
          </p:cNvSpPr>
          <p:nvPr>
            <p:ph type="ftr" sz="quarter" idx="11"/>
          </p:nvPr>
        </p:nvSpPr>
        <p:spPr/>
        <p:txBody>
          <a:bodyPr/>
          <a:lstStyle/>
          <a:p>
            <a:r>
              <a:rPr lang="pt-PT" dirty="0" smtClean="0"/>
              <a:t>Opportunities and constraints for </a:t>
            </a:r>
            <a:r>
              <a:rPr lang="en-GB" dirty="0" smtClean="0"/>
              <a:t>affirming</a:t>
            </a:r>
            <a:r>
              <a:rPr lang="pt-PT" dirty="0" smtClean="0"/>
              <a:t> SSE in IVET curricula</a:t>
            </a:r>
          </a:p>
          <a:p>
            <a:pPr lvl="0"/>
            <a:endParaRPr lang="fr-FR" dirty="0"/>
          </a:p>
        </p:txBody>
      </p:sp>
      <p:sp>
        <p:nvSpPr>
          <p:cNvPr id="8" name="Marcador de Posição do Número do Diapositivo 3"/>
          <p:cNvSpPr>
            <a:spLocks noGrp="1"/>
          </p:cNvSpPr>
          <p:nvPr>
            <p:ph type="sldNum" sz="quarter" idx="12"/>
          </p:nvPr>
        </p:nvSpPr>
        <p:spPr/>
        <p:txBody>
          <a:bodyPr/>
          <a:lstStyle/>
          <a:p>
            <a:pPr lvl="0"/>
            <a:fld id="{124AFB78-B6C9-40DC-A6C2-74133FA90926}" type="slidenum">
              <a:t>3</a:t>
            </a:fld>
            <a:endParaRPr lang="fr-FR" dirty="0"/>
          </a:p>
        </p:txBody>
      </p:sp>
      <p:sp>
        <p:nvSpPr>
          <p:cNvPr id="3" name="Sous-titre 1"/>
          <p:cNvSpPr txBox="1">
            <a:spLocks noGrp="1"/>
          </p:cNvSpPr>
          <p:nvPr>
            <p:ph type="subTitle" idx="4294967295"/>
          </p:nvPr>
        </p:nvSpPr>
        <p:spPr>
          <a:xfrm>
            <a:off x="490580" y="613099"/>
            <a:ext cx="8430120" cy="6555641"/>
          </a:xfrm>
        </p:spPr>
        <p:txBody>
          <a:bodyPr wrap="square" anchor="ctr" anchorCtr="0">
            <a:spAutoFit/>
          </a:bodyPr>
          <a:lstStyle/>
          <a:p>
            <a:pPr lvl="0" algn="l">
              <a:spcAft>
                <a:spcPts val="1414"/>
              </a:spcAft>
            </a:pPr>
            <a:r>
              <a:rPr lang="fr-FR" sz="2800" b="1" dirty="0">
                <a:solidFill>
                  <a:srgbClr val="FF4D15"/>
                </a:solidFill>
              </a:rPr>
              <a:t>SSE </a:t>
            </a:r>
            <a:r>
              <a:rPr lang="fr-FR" sz="2800" b="1" dirty="0" err="1">
                <a:solidFill>
                  <a:srgbClr val="FF4D15"/>
                </a:solidFill>
              </a:rPr>
              <a:t>definition</a:t>
            </a:r>
            <a:r>
              <a:rPr lang="fr-FR" sz="2800" b="1" dirty="0">
                <a:solidFill>
                  <a:srgbClr val="FF4D15"/>
                </a:solidFill>
              </a:rPr>
              <a:t> in </a:t>
            </a:r>
            <a:r>
              <a:rPr lang="fr-FR" sz="2800" b="1" dirty="0" err="1">
                <a:solidFill>
                  <a:srgbClr val="FF4D15"/>
                </a:solidFill>
              </a:rPr>
              <a:t>different</a:t>
            </a:r>
            <a:r>
              <a:rPr lang="fr-FR" sz="2800" b="1" dirty="0">
                <a:solidFill>
                  <a:srgbClr val="FF4D15"/>
                </a:solidFill>
              </a:rPr>
              <a:t> national </a:t>
            </a:r>
            <a:r>
              <a:rPr lang="fr-FR" sz="2800" b="1" dirty="0" err="1">
                <a:solidFill>
                  <a:srgbClr val="FF4D15"/>
                </a:solidFill>
              </a:rPr>
              <a:t>contexts</a:t>
            </a:r>
            <a:endParaRPr lang="fr-FR" sz="2800" b="1" dirty="0">
              <a:solidFill>
                <a:srgbClr val="FF4D15"/>
              </a:solidFill>
            </a:endParaRPr>
          </a:p>
          <a:p>
            <a:pPr lvl="0" algn="just">
              <a:spcAft>
                <a:spcPts val="1414"/>
              </a:spcAft>
            </a:pPr>
            <a:endParaRPr lang="fr-FR" sz="1800" dirty="0">
              <a:solidFill>
                <a:srgbClr val="000000"/>
              </a:solidFill>
            </a:endParaRPr>
          </a:p>
          <a:p>
            <a:pPr marL="342900" lvl="0" indent="-342900" algn="just">
              <a:spcAft>
                <a:spcPts val="1414"/>
              </a:spcAft>
              <a:buSzPct val="100000"/>
              <a:buFont typeface="Wingdings" panose="05000000000000000000" pitchFamily="2" charset="2"/>
              <a:buChar char="§"/>
            </a:pPr>
            <a:r>
              <a:rPr lang="fr-FR" sz="2000" dirty="0">
                <a:solidFill>
                  <a:srgbClr val="000000"/>
                </a:solidFill>
              </a:rPr>
              <a:t>A </a:t>
            </a:r>
            <a:r>
              <a:rPr lang="fr-FR" sz="2000" b="1" dirty="0">
                <a:solidFill>
                  <a:srgbClr val="000000"/>
                </a:solidFill>
              </a:rPr>
              <a:t>unique </a:t>
            </a:r>
            <a:r>
              <a:rPr lang="fr-FR" sz="2000" b="1" dirty="0" err="1">
                <a:solidFill>
                  <a:srgbClr val="000000"/>
                </a:solidFill>
              </a:rPr>
              <a:t>definition</a:t>
            </a:r>
            <a:r>
              <a:rPr lang="fr-FR" sz="2000" dirty="0">
                <a:solidFill>
                  <a:srgbClr val="000000"/>
                </a:solidFill>
              </a:rPr>
              <a:t> of the </a:t>
            </a:r>
            <a:r>
              <a:rPr lang="fr-FR" sz="2000" dirty="0" err="1">
                <a:solidFill>
                  <a:srgbClr val="000000"/>
                </a:solidFill>
              </a:rPr>
              <a:t>term</a:t>
            </a:r>
            <a:r>
              <a:rPr lang="fr-FR" sz="2000" dirty="0">
                <a:solidFill>
                  <a:srgbClr val="000000"/>
                </a:solidFill>
              </a:rPr>
              <a:t> “Social </a:t>
            </a:r>
            <a:r>
              <a:rPr lang="fr-FR" sz="2000" dirty="0" err="1">
                <a:solidFill>
                  <a:srgbClr val="000000"/>
                </a:solidFill>
              </a:rPr>
              <a:t>Solidarity</a:t>
            </a:r>
            <a:r>
              <a:rPr lang="fr-FR" sz="2000" dirty="0">
                <a:solidFill>
                  <a:srgbClr val="000000"/>
                </a:solidFill>
              </a:rPr>
              <a:t> </a:t>
            </a:r>
            <a:r>
              <a:rPr lang="fr-FR" sz="2000" dirty="0" err="1">
                <a:solidFill>
                  <a:srgbClr val="000000"/>
                </a:solidFill>
              </a:rPr>
              <a:t>Economy</a:t>
            </a:r>
            <a:r>
              <a:rPr lang="fr-FR" sz="2000" dirty="0">
                <a:solidFill>
                  <a:srgbClr val="000000"/>
                </a:solidFill>
              </a:rPr>
              <a:t>” </a:t>
            </a:r>
            <a:r>
              <a:rPr lang="fr-FR" sz="2000" b="1" dirty="0" err="1">
                <a:solidFill>
                  <a:srgbClr val="000000"/>
                </a:solidFill>
              </a:rPr>
              <a:t>doesn't</a:t>
            </a:r>
            <a:r>
              <a:rPr lang="fr-FR" sz="2000" b="1" dirty="0">
                <a:solidFill>
                  <a:srgbClr val="000000"/>
                </a:solidFill>
              </a:rPr>
              <a:t> </a:t>
            </a:r>
            <a:r>
              <a:rPr lang="fr-FR" sz="2000" b="1" dirty="0" err="1">
                <a:solidFill>
                  <a:srgbClr val="000000"/>
                </a:solidFill>
              </a:rPr>
              <a:t>exist</a:t>
            </a:r>
            <a:r>
              <a:rPr lang="fr-FR" sz="2000" dirty="0">
                <a:solidFill>
                  <a:srgbClr val="000000"/>
                </a:solidFill>
              </a:rPr>
              <a:t> at the </a:t>
            </a:r>
            <a:r>
              <a:rPr lang="fr-FR" sz="2000" dirty="0" err="1">
                <a:solidFill>
                  <a:srgbClr val="000000"/>
                </a:solidFill>
              </a:rPr>
              <a:t>European</a:t>
            </a:r>
            <a:r>
              <a:rPr lang="fr-FR" sz="2000" dirty="0">
                <a:solidFill>
                  <a:srgbClr val="000000"/>
                </a:solidFill>
              </a:rPr>
              <a:t> </a:t>
            </a:r>
            <a:r>
              <a:rPr lang="fr-FR" sz="2000" dirty="0" err="1">
                <a:solidFill>
                  <a:srgbClr val="000000"/>
                </a:solidFill>
              </a:rPr>
              <a:t>level</a:t>
            </a:r>
            <a:r>
              <a:rPr lang="fr-FR" sz="2000" dirty="0">
                <a:solidFill>
                  <a:srgbClr val="000000"/>
                </a:solidFill>
              </a:rPr>
              <a:t>. </a:t>
            </a:r>
            <a:r>
              <a:rPr lang="fr-FR" sz="2000" dirty="0" err="1">
                <a:solidFill>
                  <a:srgbClr val="000000"/>
                </a:solidFill>
              </a:rPr>
              <a:t>Classical</a:t>
            </a:r>
            <a:r>
              <a:rPr lang="fr-FR" sz="2000" dirty="0">
                <a:solidFill>
                  <a:srgbClr val="000000"/>
                </a:solidFill>
              </a:rPr>
              <a:t> </a:t>
            </a:r>
            <a:r>
              <a:rPr lang="fr-FR" sz="2000" dirty="0" err="1">
                <a:solidFill>
                  <a:srgbClr val="000000"/>
                </a:solidFill>
              </a:rPr>
              <a:t>definition</a:t>
            </a:r>
            <a:r>
              <a:rPr lang="fr-FR" sz="2000" dirty="0">
                <a:solidFill>
                  <a:srgbClr val="000000"/>
                </a:solidFill>
              </a:rPr>
              <a:t> of </a:t>
            </a:r>
            <a:r>
              <a:rPr lang="fr-FR" sz="2000" dirty="0" err="1">
                <a:solidFill>
                  <a:srgbClr val="000000"/>
                </a:solidFill>
              </a:rPr>
              <a:t>Third</a:t>
            </a:r>
            <a:r>
              <a:rPr lang="fr-FR" sz="2000" dirty="0">
                <a:solidFill>
                  <a:srgbClr val="000000"/>
                </a:solidFill>
              </a:rPr>
              <a:t> </a:t>
            </a:r>
            <a:r>
              <a:rPr lang="fr-FR" sz="2000" dirty="0" err="1">
                <a:solidFill>
                  <a:srgbClr val="000000"/>
                </a:solidFill>
              </a:rPr>
              <a:t>Sector</a:t>
            </a:r>
            <a:r>
              <a:rPr lang="fr-FR" sz="2000" dirty="0">
                <a:solidFill>
                  <a:srgbClr val="000000"/>
                </a:solidFill>
              </a:rPr>
              <a:t> </a:t>
            </a:r>
            <a:r>
              <a:rPr lang="fr-FR" sz="2000" dirty="0" err="1">
                <a:solidFill>
                  <a:srgbClr val="000000"/>
                </a:solidFill>
              </a:rPr>
              <a:t>often</a:t>
            </a:r>
            <a:r>
              <a:rPr lang="fr-FR" sz="2000" dirty="0">
                <a:solidFill>
                  <a:srgbClr val="000000"/>
                </a:solidFill>
              </a:rPr>
              <a:t> </a:t>
            </a:r>
            <a:r>
              <a:rPr lang="fr-FR" sz="2000" dirty="0" err="1">
                <a:solidFill>
                  <a:srgbClr val="000000"/>
                </a:solidFill>
              </a:rPr>
              <a:t>used</a:t>
            </a:r>
            <a:r>
              <a:rPr lang="fr-FR" sz="2000" dirty="0">
                <a:solidFill>
                  <a:srgbClr val="000000"/>
                </a:solidFill>
              </a:rPr>
              <a:t>.</a:t>
            </a:r>
          </a:p>
          <a:p>
            <a:pPr marL="342900" lvl="0" indent="-342900" algn="just">
              <a:spcAft>
                <a:spcPts val="1414"/>
              </a:spcAft>
              <a:buSzPct val="100000"/>
              <a:buFont typeface="Wingdings" panose="05000000000000000000" pitchFamily="2" charset="2"/>
              <a:buChar char="§"/>
            </a:pPr>
            <a:r>
              <a:rPr lang="fr-FR" sz="2000" dirty="0">
                <a:solidFill>
                  <a:srgbClr val="000000"/>
                </a:solidFill>
              </a:rPr>
              <a:t> </a:t>
            </a:r>
            <a:r>
              <a:rPr lang="fr-FR" sz="2000" dirty="0" err="1">
                <a:solidFill>
                  <a:srgbClr val="000000"/>
                </a:solidFill>
              </a:rPr>
              <a:t>Only</a:t>
            </a:r>
            <a:r>
              <a:rPr lang="fr-FR" sz="2000" dirty="0">
                <a:solidFill>
                  <a:srgbClr val="000000"/>
                </a:solidFill>
              </a:rPr>
              <a:t> a few countries have </a:t>
            </a:r>
            <a:r>
              <a:rPr lang="fr-FR" sz="2000" dirty="0" err="1">
                <a:solidFill>
                  <a:srgbClr val="000000"/>
                </a:solidFill>
              </a:rPr>
              <a:t>references</a:t>
            </a:r>
            <a:r>
              <a:rPr lang="fr-FR" sz="2000" dirty="0">
                <a:solidFill>
                  <a:srgbClr val="000000"/>
                </a:solidFill>
              </a:rPr>
              <a:t> in </a:t>
            </a:r>
            <a:r>
              <a:rPr lang="fr-FR" sz="2000" dirty="0" err="1">
                <a:solidFill>
                  <a:srgbClr val="000000"/>
                </a:solidFill>
              </a:rPr>
              <a:t>their</a:t>
            </a:r>
            <a:r>
              <a:rPr lang="fr-FR" sz="2000" dirty="0">
                <a:solidFill>
                  <a:srgbClr val="000000"/>
                </a:solidFill>
              </a:rPr>
              <a:t> Constitution to the </a:t>
            </a:r>
            <a:r>
              <a:rPr lang="fr-FR" sz="2000" dirty="0" err="1">
                <a:solidFill>
                  <a:srgbClr val="000000"/>
                </a:solidFill>
              </a:rPr>
              <a:t>principles</a:t>
            </a:r>
            <a:r>
              <a:rPr lang="fr-FR" sz="2000" dirty="0">
                <a:solidFill>
                  <a:srgbClr val="000000"/>
                </a:solidFill>
              </a:rPr>
              <a:t> of SSE (</a:t>
            </a:r>
            <a:r>
              <a:rPr lang="fr-FR" sz="2000" dirty="0" smtClean="0">
                <a:solidFill>
                  <a:srgbClr val="000000"/>
                </a:solidFill>
              </a:rPr>
              <a:t>Portugal</a:t>
            </a:r>
            <a:r>
              <a:rPr lang="fr-FR" sz="2000" dirty="0">
                <a:solidFill>
                  <a:srgbClr val="000000"/>
                </a:solidFill>
              </a:rPr>
              <a:t> </a:t>
            </a:r>
            <a:r>
              <a:rPr lang="fr-FR" sz="2000" dirty="0" smtClean="0">
                <a:solidFill>
                  <a:srgbClr val="000000"/>
                </a:solidFill>
              </a:rPr>
              <a:t>&amp; </a:t>
            </a:r>
            <a:r>
              <a:rPr lang="fr-FR" sz="2000" smtClean="0">
                <a:solidFill>
                  <a:srgbClr val="000000"/>
                </a:solidFill>
              </a:rPr>
              <a:t>Italy</a:t>
            </a:r>
            <a:r>
              <a:rPr lang="fr-FR" sz="2000" smtClean="0">
                <a:solidFill>
                  <a:srgbClr val="000000"/>
                </a:solidFill>
              </a:rPr>
              <a:t>). </a:t>
            </a:r>
            <a:r>
              <a:rPr lang="fr-FR" sz="2000" dirty="0" err="1">
                <a:solidFill>
                  <a:srgbClr val="000000"/>
                </a:solidFill>
              </a:rPr>
              <a:t>Others</a:t>
            </a:r>
            <a:r>
              <a:rPr lang="fr-FR" sz="2000" dirty="0">
                <a:solidFill>
                  <a:srgbClr val="000000"/>
                </a:solidFill>
              </a:rPr>
              <a:t> have normative recognition, </a:t>
            </a:r>
            <a:r>
              <a:rPr lang="fr-FR" sz="2000" dirty="0" err="1">
                <a:solidFill>
                  <a:srgbClr val="000000"/>
                </a:solidFill>
              </a:rPr>
              <a:t>some</a:t>
            </a:r>
            <a:r>
              <a:rPr lang="fr-FR" sz="2000" dirty="0">
                <a:solidFill>
                  <a:srgbClr val="000000"/>
                </a:solidFill>
              </a:rPr>
              <a:t> </a:t>
            </a:r>
            <a:r>
              <a:rPr lang="fr-FR" sz="2000" dirty="0" err="1">
                <a:solidFill>
                  <a:srgbClr val="000000"/>
                </a:solidFill>
              </a:rPr>
              <a:t>very</a:t>
            </a:r>
            <a:r>
              <a:rPr lang="fr-FR" sz="2000" dirty="0">
                <a:solidFill>
                  <a:srgbClr val="000000"/>
                </a:solidFill>
              </a:rPr>
              <a:t> </a:t>
            </a:r>
            <a:r>
              <a:rPr lang="fr-FR" sz="2000" dirty="0" err="1">
                <a:solidFill>
                  <a:srgbClr val="000000"/>
                </a:solidFill>
              </a:rPr>
              <a:t>recently</a:t>
            </a:r>
            <a:r>
              <a:rPr lang="fr-FR" sz="2000" dirty="0">
                <a:solidFill>
                  <a:srgbClr val="000000"/>
                </a:solidFill>
              </a:rPr>
              <a:t> (</a:t>
            </a:r>
            <a:r>
              <a:rPr lang="fr-FR" sz="2000" dirty="0" err="1">
                <a:solidFill>
                  <a:srgbClr val="000000"/>
                </a:solidFill>
              </a:rPr>
              <a:t>Greece</a:t>
            </a:r>
            <a:r>
              <a:rPr lang="fr-FR" sz="2000" dirty="0">
                <a:solidFill>
                  <a:srgbClr val="000000"/>
                </a:solidFill>
              </a:rPr>
              <a:t>).</a:t>
            </a:r>
          </a:p>
          <a:p>
            <a:pPr marL="342900" lvl="0" indent="-342900" algn="just">
              <a:spcAft>
                <a:spcPts val="1414"/>
              </a:spcAft>
              <a:buSzPct val="100000"/>
              <a:buFont typeface="Wingdings" panose="05000000000000000000" pitchFamily="2" charset="2"/>
              <a:buChar char="§"/>
            </a:pPr>
            <a:r>
              <a:rPr lang="fr-FR" sz="2000" dirty="0">
                <a:solidFill>
                  <a:srgbClr val="000000"/>
                </a:solidFill>
              </a:rPr>
              <a:t>Main </a:t>
            </a:r>
            <a:r>
              <a:rPr lang="fr-FR" sz="2000" dirty="0" err="1">
                <a:solidFill>
                  <a:srgbClr val="000000"/>
                </a:solidFill>
              </a:rPr>
              <a:t>principles</a:t>
            </a:r>
            <a:r>
              <a:rPr lang="fr-FR" sz="2000" dirty="0">
                <a:solidFill>
                  <a:srgbClr val="000000"/>
                </a:solidFill>
              </a:rPr>
              <a:t> </a:t>
            </a:r>
            <a:r>
              <a:rPr lang="fr-FR" sz="2000" dirty="0" err="1">
                <a:solidFill>
                  <a:srgbClr val="000000"/>
                </a:solidFill>
              </a:rPr>
              <a:t>recognized</a:t>
            </a:r>
            <a:r>
              <a:rPr lang="fr-FR" sz="2000" dirty="0">
                <a:solidFill>
                  <a:srgbClr val="000000"/>
                </a:solidFill>
              </a:rPr>
              <a:t> : </a:t>
            </a:r>
            <a:r>
              <a:rPr lang="fr-FR" sz="2000" b="1" dirty="0" err="1">
                <a:solidFill>
                  <a:srgbClr val="000000"/>
                </a:solidFill>
              </a:rPr>
              <a:t>priority</a:t>
            </a:r>
            <a:r>
              <a:rPr lang="fr-FR" sz="2000" b="1" dirty="0">
                <a:solidFill>
                  <a:srgbClr val="000000"/>
                </a:solidFill>
              </a:rPr>
              <a:t> for people and social objectives</a:t>
            </a:r>
            <a:r>
              <a:rPr lang="fr-FR" sz="2000" dirty="0">
                <a:solidFill>
                  <a:srgbClr val="000000"/>
                </a:solidFill>
              </a:rPr>
              <a:t> </a:t>
            </a:r>
            <a:r>
              <a:rPr lang="fr-FR" sz="2000" dirty="0" err="1">
                <a:solidFill>
                  <a:srgbClr val="000000"/>
                </a:solidFill>
              </a:rPr>
              <a:t>instead</a:t>
            </a:r>
            <a:r>
              <a:rPr lang="fr-FR" sz="2000" dirty="0">
                <a:solidFill>
                  <a:srgbClr val="000000"/>
                </a:solidFill>
              </a:rPr>
              <a:t> of profit; </a:t>
            </a:r>
            <a:r>
              <a:rPr lang="fr-FR" sz="2000" b="1" dirty="0" err="1">
                <a:solidFill>
                  <a:srgbClr val="000000"/>
                </a:solidFill>
              </a:rPr>
              <a:t>solidarity</a:t>
            </a:r>
            <a:r>
              <a:rPr lang="fr-FR" sz="2000" b="1" dirty="0">
                <a:solidFill>
                  <a:srgbClr val="000000"/>
                </a:solidFill>
              </a:rPr>
              <a:t> and collective </a:t>
            </a:r>
            <a:r>
              <a:rPr lang="fr-FR" sz="2000" b="1" dirty="0" err="1">
                <a:solidFill>
                  <a:srgbClr val="000000"/>
                </a:solidFill>
              </a:rPr>
              <a:t>responsibility</a:t>
            </a:r>
            <a:r>
              <a:rPr lang="fr-FR" sz="2000" dirty="0">
                <a:solidFill>
                  <a:srgbClr val="000000"/>
                </a:solidFill>
              </a:rPr>
              <a:t>; convergence </a:t>
            </a:r>
            <a:r>
              <a:rPr lang="fr-FR" sz="2000" dirty="0" err="1">
                <a:solidFill>
                  <a:srgbClr val="000000"/>
                </a:solidFill>
              </a:rPr>
              <a:t>between</a:t>
            </a:r>
            <a:r>
              <a:rPr lang="fr-FR" sz="2000" dirty="0">
                <a:solidFill>
                  <a:srgbClr val="000000"/>
                </a:solidFill>
              </a:rPr>
              <a:t> </a:t>
            </a:r>
            <a:r>
              <a:rPr lang="fr-FR" sz="2000" dirty="0" err="1">
                <a:solidFill>
                  <a:srgbClr val="000000"/>
                </a:solidFill>
              </a:rPr>
              <a:t>associated</a:t>
            </a:r>
            <a:r>
              <a:rPr lang="fr-FR" sz="2000" dirty="0">
                <a:solidFill>
                  <a:srgbClr val="000000"/>
                </a:solidFill>
              </a:rPr>
              <a:t> </a:t>
            </a:r>
            <a:r>
              <a:rPr lang="fr-FR" sz="2000" dirty="0" err="1">
                <a:solidFill>
                  <a:srgbClr val="000000"/>
                </a:solidFill>
              </a:rPr>
              <a:t>members</a:t>
            </a:r>
            <a:r>
              <a:rPr lang="fr-FR" sz="2000" dirty="0">
                <a:solidFill>
                  <a:srgbClr val="000000"/>
                </a:solidFill>
              </a:rPr>
              <a:t> and </a:t>
            </a:r>
            <a:r>
              <a:rPr lang="fr-FR" sz="2000" dirty="0" err="1">
                <a:solidFill>
                  <a:srgbClr val="000000"/>
                </a:solidFill>
              </a:rPr>
              <a:t>general</a:t>
            </a:r>
            <a:r>
              <a:rPr lang="fr-FR" sz="2000" dirty="0">
                <a:solidFill>
                  <a:srgbClr val="000000"/>
                </a:solidFill>
              </a:rPr>
              <a:t> </a:t>
            </a:r>
            <a:r>
              <a:rPr lang="fr-FR" sz="2000" dirty="0" err="1">
                <a:solidFill>
                  <a:srgbClr val="000000"/>
                </a:solidFill>
              </a:rPr>
              <a:t>interest</a:t>
            </a:r>
            <a:r>
              <a:rPr lang="fr-FR" sz="2000" dirty="0">
                <a:solidFill>
                  <a:srgbClr val="000000"/>
                </a:solidFill>
              </a:rPr>
              <a:t> ; </a:t>
            </a:r>
            <a:r>
              <a:rPr lang="fr-FR" sz="2000" b="1" dirty="0" err="1">
                <a:solidFill>
                  <a:srgbClr val="000000"/>
                </a:solidFill>
              </a:rPr>
              <a:t>democratic</a:t>
            </a:r>
            <a:r>
              <a:rPr lang="fr-FR" sz="2000" b="1" dirty="0">
                <a:solidFill>
                  <a:srgbClr val="000000"/>
                </a:solidFill>
              </a:rPr>
              <a:t> control</a:t>
            </a:r>
            <a:r>
              <a:rPr lang="fr-FR" sz="2000" dirty="0">
                <a:solidFill>
                  <a:srgbClr val="000000"/>
                </a:solidFill>
              </a:rPr>
              <a:t> by the </a:t>
            </a:r>
            <a:r>
              <a:rPr lang="fr-FR" sz="2000" dirty="0" err="1">
                <a:solidFill>
                  <a:srgbClr val="000000"/>
                </a:solidFill>
              </a:rPr>
              <a:t>members</a:t>
            </a:r>
            <a:r>
              <a:rPr lang="fr-FR" sz="2000" dirty="0">
                <a:solidFill>
                  <a:srgbClr val="000000"/>
                </a:solidFill>
              </a:rPr>
              <a:t>; </a:t>
            </a:r>
            <a:r>
              <a:rPr lang="fr-FR" sz="2000" b="1" dirty="0" err="1">
                <a:solidFill>
                  <a:srgbClr val="000000"/>
                </a:solidFill>
              </a:rPr>
              <a:t>voluntary</a:t>
            </a:r>
            <a:r>
              <a:rPr lang="fr-FR" sz="2000" b="1" dirty="0">
                <a:solidFill>
                  <a:srgbClr val="000000"/>
                </a:solidFill>
              </a:rPr>
              <a:t> and free of association</a:t>
            </a:r>
            <a:r>
              <a:rPr lang="fr-FR" sz="2000" dirty="0">
                <a:solidFill>
                  <a:srgbClr val="000000"/>
                </a:solidFill>
              </a:rPr>
              <a:t>; </a:t>
            </a:r>
            <a:r>
              <a:rPr lang="fr-FR" sz="2000" b="1" dirty="0" err="1">
                <a:solidFill>
                  <a:srgbClr val="000000"/>
                </a:solidFill>
              </a:rPr>
              <a:t>juridical</a:t>
            </a:r>
            <a:r>
              <a:rPr lang="fr-FR" sz="2000" b="1" dirty="0">
                <a:solidFill>
                  <a:srgbClr val="000000"/>
                </a:solidFill>
              </a:rPr>
              <a:t> structure or </a:t>
            </a:r>
            <a:r>
              <a:rPr lang="fr-FR" sz="2000" b="1" dirty="0" err="1">
                <a:solidFill>
                  <a:srgbClr val="000000"/>
                </a:solidFill>
              </a:rPr>
              <a:t>legitimate</a:t>
            </a:r>
            <a:r>
              <a:rPr lang="fr-FR" sz="2000" b="1" dirty="0">
                <a:solidFill>
                  <a:srgbClr val="000000"/>
                </a:solidFill>
              </a:rPr>
              <a:t> groups</a:t>
            </a:r>
            <a:r>
              <a:rPr lang="fr-FR" sz="2000" dirty="0">
                <a:solidFill>
                  <a:srgbClr val="000000"/>
                </a:solidFill>
              </a:rPr>
              <a:t>, </a:t>
            </a:r>
            <a:r>
              <a:rPr lang="fr-FR" sz="2000" b="1" dirty="0" err="1">
                <a:solidFill>
                  <a:srgbClr val="000000"/>
                </a:solidFill>
              </a:rPr>
              <a:t>autonomous</a:t>
            </a:r>
            <a:r>
              <a:rPr lang="fr-FR" sz="2000" b="1" dirty="0">
                <a:solidFill>
                  <a:srgbClr val="000000"/>
                </a:solidFill>
              </a:rPr>
              <a:t> management</a:t>
            </a:r>
            <a:r>
              <a:rPr lang="fr-FR" sz="2000" dirty="0">
                <a:solidFill>
                  <a:srgbClr val="000000"/>
                </a:solidFill>
              </a:rPr>
              <a:t> and </a:t>
            </a:r>
            <a:r>
              <a:rPr lang="fr-FR" sz="2000" b="1" dirty="0" err="1">
                <a:solidFill>
                  <a:srgbClr val="000000"/>
                </a:solidFill>
              </a:rPr>
              <a:t>independence</a:t>
            </a:r>
            <a:r>
              <a:rPr lang="fr-FR" sz="2000" b="1" dirty="0">
                <a:solidFill>
                  <a:srgbClr val="000000"/>
                </a:solidFill>
              </a:rPr>
              <a:t> </a:t>
            </a:r>
            <a:r>
              <a:rPr lang="fr-FR" sz="2000" b="1" dirty="0" err="1">
                <a:solidFill>
                  <a:srgbClr val="000000"/>
                </a:solidFill>
              </a:rPr>
              <a:t>from</a:t>
            </a:r>
            <a:r>
              <a:rPr lang="fr-FR" sz="2000" b="1" dirty="0">
                <a:solidFill>
                  <a:srgbClr val="000000"/>
                </a:solidFill>
              </a:rPr>
              <a:t> public </a:t>
            </a:r>
            <a:r>
              <a:rPr lang="fr-FR" sz="2000" b="1" dirty="0" err="1">
                <a:solidFill>
                  <a:srgbClr val="000000"/>
                </a:solidFill>
              </a:rPr>
              <a:t>authorities</a:t>
            </a:r>
            <a:r>
              <a:rPr lang="fr-FR" sz="2000" dirty="0">
                <a:solidFill>
                  <a:srgbClr val="000000"/>
                </a:solidFill>
              </a:rPr>
              <a:t>; </a:t>
            </a:r>
            <a:r>
              <a:rPr lang="fr-FR" sz="2000" b="1" dirty="0">
                <a:solidFill>
                  <a:srgbClr val="000000"/>
                </a:solidFill>
              </a:rPr>
              <a:t>allocation of the profit to the social objective.</a:t>
            </a:r>
          </a:p>
          <a:p>
            <a:pPr lvl="0" algn="just">
              <a:spcAft>
                <a:spcPts val="1414"/>
              </a:spcAft>
            </a:pPr>
            <a:r>
              <a:rPr lang="fr-FR" sz="1800" dirty="0">
                <a:solidFill>
                  <a:srgbClr val="000000"/>
                </a:solidFill>
              </a:rPr>
              <a:t>  </a:t>
            </a:r>
          </a:p>
          <a:p>
            <a:pPr lvl="0" algn="l">
              <a:spcAft>
                <a:spcPts val="1414"/>
              </a:spcAft>
            </a:pPr>
            <a:endParaRPr lang="fr-FR" dirty="0">
              <a:solidFill>
                <a:srgbClr val="000000"/>
              </a:solidFill>
              <a:latin typeface="Arial" pitchFamily="34"/>
            </a:endParaRPr>
          </a:p>
        </p:txBody>
      </p:sp>
      <p:cxnSp>
        <p:nvCxnSpPr>
          <p:cNvPr id="4" name="Connecteur droit 5"/>
          <p:cNvCxnSpPr/>
          <p:nvPr/>
        </p:nvCxnSpPr>
        <p:spPr>
          <a:xfrm>
            <a:off x="440040" y="1323240"/>
            <a:ext cx="8497080" cy="0"/>
          </a:xfrm>
          <a:prstGeom prst="straightConnector1">
            <a:avLst/>
          </a:prstGeom>
          <a:noFill/>
          <a:ln w="9360" cap="flat">
            <a:solidFill>
              <a:srgbClr val="4A7EBB"/>
            </a:solidFill>
            <a:prstDash val="solid"/>
            <a:miter/>
          </a:ln>
        </p:spPr>
      </p:cxnSp>
      <p:sp>
        <p:nvSpPr>
          <p:cNvPr id="6" name="Rectangle 7"/>
          <p:cNvSpPr/>
          <p:nvPr/>
        </p:nvSpPr>
        <p:spPr>
          <a:xfrm>
            <a:off x="8136000" y="6012000"/>
            <a:ext cx="720000" cy="755639"/>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6"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7" name="Marcador de Posição do Número do Diapositivo 3"/>
          <p:cNvSpPr>
            <a:spLocks noGrp="1"/>
          </p:cNvSpPr>
          <p:nvPr>
            <p:ph type="sldNum" sz="quarter" idx="12"/>
          </p:nvPr>
        </p:nvSpPr>
        <p:spPr/>
        <p:txBody>
          <a:bodyPr/>
          <a:lstStyle/>
          <a:p>
            <a:pPr lvl="0"/>
            <a:fld id="{124AFB78-B6C9-40DC-A6C2-74133FA90926}" type="slidenum">
              <a:rPr lang="pt-PT" smtClean="0"/>
              <a:pPr lvl="0"/>
              <a:t>4</a:t>
            </a:fld>
            <a:r>
              <a:rPr lang="pt-PT" dirty="0" smtClean="0"/>
              <a:t>4dhjhj</a:t>
            </a:r>
            <a:endParaRPr lang="pt-PT" dirty="0"/>
          </a:p>
        </p:txBody>
      </p:sp>
      <p:sp>
        <p:nvSpPr>
          <p:cNvPr id="2" name="Rectangle 1"/>
          <p:cNvSpPr/>
          <p:nvPr/>
        </p:nvSpPr>
        <p:spPr>
          <a:xfrm>
            <a:off x="503280" y="323280"/>
            <a:ext cx="8928360" cy="5413854"/>
          </a:xfrm>
          <a:prstGeom prst="rect">
            <a:avLst/>
          </a:prstGeom>
          <a:noFill/>
          <a:ln>
            <a:noFill/>
            <a:prstDash val="solid"/>
          </a:ln>
        </p:spPr>
        <p:txBody>
          <a:bodyPr vert="horz" wrap="square" lIns="91440" tIns="45720" rIns="91440" bIns="45720" anchor="t" anchorCtr="0" compatLnSpc="0">
            <a:spAutoFit/>
          </a:bodyPr>
          <a:lstStyle/>
          <a:p>
            <a:pPr marL="0" marR="0" lvl="0" indent="0" algn="l" rtl="0" hangingPunct="1">
              <a:lnSpc>
                <a:spcPct val="100000"/>
              </a:lnSpc>
              <a:spcBef>
                <a:spcPts val="0"/>
              </a:spcBef>
              <a:spcAft>
                <a:spcPts val="0"/>
              </a:spcAft>
              <a:buNone/>
              <a:tabLst/>
            </a:pPr>
            <a:endPar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0" marR="0" lvl="0" indent="0" algn="l" rtl="0" hangingPunct="1">
              <a:lnSpc>
                <a:spcPct val="100000"/>
              </a:lnSpc>
              <a:spcBef>
                <a:spcPts val="0"/>
              </a:spcBef>
              <a:spcAft>
                <a:spcPts val="0"/>
              </a:spcAft>
              <a:buNone/>
              <a:tabLst/>
            </a:pP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VET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definition</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in the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general</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education</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policies</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a:t>
            </a:r>
          </a:p>
          <a:p>
            <a:pPr marL="0" marR="0" lvl="0" indent="0" algn="l" rtl="0" hangingPunct="1">
              <a:lnSpc>
                <a:spcPct val="100000"/>
              </a:lnSpc>
              <a:spcBef>
                <a:spcPts val="0"/>
              </a:spcBef>
              <a:spcAft>
                <a:spcPts val="0"/>
              </a:spcAft>
              <a:buNone/>
              <a:tabLst/>
            </a:pPr>
            <a:endParaRPr lang="fr-FR" sz="24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342900" marR="0" lvl="0" indent="-342900" algn="l" rtl="0" hangingPunct="1">
              <a:lnSpc>
                <a:spcPct val="100000"/>
              </a:lnSpc>
              <a:spcBef>
                <a:spcPts val="0"/>
              </a:spcBef>
              <a:spcAft>
                <a:spcPts val="0"/>
              </a:spcAft>
              <a:buSzPct val="100000"/>
              <a:buFont typeface="Wingdings" panose="05000000000000000000" pitchFamily="2" charset="2"/>
              <a:buChar char="§"/>
              <a:tabLst/>
            </a:pP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All countries have a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quite</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similar</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definition</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of the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Vocational</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Education and Training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in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terms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of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its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post-</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compulsory</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school</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upper</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secondary</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education</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age</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bracket</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16-24,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with</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some</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exceptions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ranging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from</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13 to 19) and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professional</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qualification objectives.</a:t>
            </a:r>
          </a:p>
          <a:p>
            <a:pPr marL="342900" marR="0" lvl="0" indent="-342900" algn="l" rtl="0" hangingPunct="1">
              <a:lnSpc>
                <a:spcPct val="100000"/>
              </a:lnSpc>
              <a:spcBef>
                <a:spcPts val="0"/>
              </a:spcBef>
              <a:spcAft>
                <a:spcPts val="0"/>
              </a:spcAft>
              <a:buSzPct val="100000"/>
              <a:buFont typeface="Wingdings" panose="05000000000000000000" pitchFamily="2" charset="2"/>
              <a:buChar char="§"/>
              <a:tabLst/>
            </a:pPr>
            <a:endPar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342900" marR="0" lvl="0" indent="-342900" algn="l" rtl="0" hangingPunct="1">
              <a:lnSpc>
                <a:spcPct val="100000"/>
              </a:lnSpc>
              <a:spcBef>
                <a:spcPts val="0"/>
              </a:spcBef>
              <a:spcAft>
                <a:spcPts val="0"/>
              </a:spcAft>
              <a:buSzPct val="100000"/>
              <a:buFont typeface="Wingdings" panose="05000000000000000000" pitchFamily="2" charset="2"/>
              <a:buChar char="§"/>
              <a:tabLst/>
            </a:pP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In Portugal IVET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is</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developed</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mostly</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inside</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the</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compulsory</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education</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system</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up</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to 18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years</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as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an</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alternative</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to more general/</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academic</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pt-PT"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path</a:t>
            </a:r>
            <a:r>
              <a:rPr lang="pt-PT"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t>
            </a:r>
          </a:p>
          <a:p>
            <a:pPr marL="342900" marR="0" lvl="0" indent="-342900" algn="l" rtl="0" hangingPunct="1">
              <a:lnSpc>
                <a:spcPct val="100000"/>
              </a:lnSpc>
              <a:spcBef>
                <a:spcPts val="0"/>
              </a:spcBef>
              <a:spcAft>
                <a:spcPts val="0"/>
              </a:spcAft>
              <a:buFont typeface="Wingdings" panose="05000000000000000000" pitchFamily="2" charset="2"/>
              <a:buChar char="§"/>
              <a:tabLst/>
            </a:pPr>
            <a:endPar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342900" marR="0" lvl="0" indent="-342900" algn="l" rtl="0" hangingPunct="1">
              <a:lnSpc>
                <a:spcPct val="100000"/>
              </a:lnSpc>
              <a:spcBef>
                <a:spcPts val="0"/>
              </a:spcBef>
              <a:spcAft>
                <a:spcPts val="0"/>
              </a:spcAft>
              <a:buSzPct val="100000"/>
              <a:buFont typeface="Wingdings" panose="05000000000000000000" pitchFamily="2" charset="2"/>
              <a:buChar char="§"/>
              <a:tabLst/>
            </a:pP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Dual system</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work-based</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learning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with</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part-time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schooling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taken</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as an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example</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of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hybridization</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by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many</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countries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allows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young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people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exiting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from</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traditional</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school</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systems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to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experience</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more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cooperative</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and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socially</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oriented</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entrepreneurial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environments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t>
            </a:r>
          </a:p>
        </p:txBody>
      </p:sp>
      <p:cxnSp>
        <p:nvCxnSpPr>
          <p:cNvPr id="3" name="Connecteur droit 2"/>
          <p:cNvCxnSpPr/>
          <p:nvPr/>
        </p:nvCxnSpPr>
        <p:spPr>
          <a:xfrm>
            <a:off x="579740" y="1323139"/>
            <a:ext cx="8497080" cy="0"/>
          </a:xfrm>
          <a:prstGeom prst="straightConnector1">
            <a:avLst/>
          </a:prstGeom>
          <a:noFill/>
          <a:ln w="9360" cap="flat">
            <a:solidFill>
              <a:srgbClr val="4A7EBB"/>
            </a:solidFill>
            <a:prstDash val="solid"/>
            <a:miter/>
          </a:ln>
        </p:spPr>
      </p:cxnSp>
      <p:sp>
        <p:nvSpPr>
          <p:cNvPr id="4" name="Rectangle 3"/>
          <p:cNvSpPr/>
          <p:nvPr/>
        </p:nvSpPr>
        <p:spPr>
          <a:xfrm>
            <a:off x="8783280" y="6300360"/>
            <a:ext cx="1152000" cy="1115640"/>
          </a:xfrm>
          <a:prstGeom prst="rect">
            <a:avLst/>
          </a:prstGeom>
          <a:solidFill>
            <a:srgbClr val="F79646"/>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5" name="Rectangle 4"/>
          <p:cNvSpPr/>
          <p:nvPr/>
        </p:nvSpPr>
        <p:spPr>
          <a:xfrm>
            <a:off x="8207279" y="6228360"/>
            <a:ext cx="1080000" cy="899639"/>
          </a:xfrm>
          <a:prstGeom prst="rect">
            <a:avLst/>
          </a:prstGeom>
          <a:gradFill>
            <a:gsLst>
              <a:gs pos="0">
                <a:srgbClr val="97BFCF">
                  <a:alpha val="19000"/>
                </a:srgbClr>
              </a:gs>
              <a:gs pos="100000">
                <a:srgbClr val="C1D6E0"/>
              </a:gs>
            </a:gsLst>
            <a:lin ang="8100000"/>
          </a:gra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8" name="Marcador de Posição do Número do Diapositivo 3"/>
          <p:cNvSpPr txBox="1">
            <a:spLocks/>
          </p:cNvSpPr>
          <p:nvPr/>
        </p:nvSpPr>
        <p:spPr>
          <a:xfrm>
            <a:off x="7379760" y="7039560"/>
            <a:ext cx="2348280" cy="521280"/>
          </a:xfrm>
          <a:prstGeom prst="rect">
            <a:avLst/>
          </a:prstGeom>
          <a:noFill/>
          <a:ln>
            <a:noFill/>
          </a:ln>
        </p:spPr>
        <p:txBody>
          <a:bodyPr lIns="0" tIns="0" rIns="0" bIns="0" anchorCtr="0">
            <a:noAutofit/>
          </a:bodyPr>
          <a:lstStyle>
            <a:defPPr>
              <a:defRPr lang="pt-PT"/>
            </a:defPPr>
            <a:lvl1pPr marL="0" lvl="0" algn="r" defTabSz="914400" rtl="0" eaLnBrk="1" latinLnBrk="0" hangingPunct="0">
              <a:buNone/>
              <a:tabLst/>
              <a:defRPr lang="fr-F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PT" dirty="0" smtClean="0"/>
              <a:t>4</a:t>
            </a:r>
            <a:endParaRPr lang="pt-PT" dirty="0"/>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6" name="Rectangle 7"/>
          <p:cNvSpPr/>
          <p:nvPr/>
        </p:nvSpPr>
        <p:spPr>
          <a:xfrm>
            <a:off x="7865000" y="5814179"/>
            <a:ext cx="1872000" cy="1259639"/>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2" name="Espace réservé du numéro de diapositive 3"/>
          <p:cNvSpPr txBox="1"/>
          <p:nvPr/>
        </p:nvSpPr>
        <p:spPr>
          <a:xfrm>
            <a:off x="7226640" y="6887160"/>
            <a:ext cx="2348280" cy="521280"/>
          </a:xfrm>
          <a:prstGeom prst="rect">
            <a:avLst/>
          </a:prstGeom>
          <a:noFill/>
          <a:ln>
            <a:noFill/>
          </a:ln>
        </p:spPr>
        <p:txBody>
          <a:bodyPr vert="horz" wrap="square" lIns="0" tIns="0" rIns="0" bIns="0" anchor="t" anchorCtr="0" compatLnSpc="0">
            <a:noAutofit/>
          </a:bodyPr>
          <a:lstStyle/>
          <a:p>
            <a:pPr marL="0" marR="0" lvl="0" indent="0" algn="r" rtl="0" hangingPunct="0">
              <a:lnSpc>
                <a:spcPct val="100000"/>
              </a:lnSpc>
              <a:spcBef>
                <a:spcPts val="0"/>
              </a:spcBef>
              <a:spcAft>
                <a:spcPts val="0"/>
              </a:spcAft>
              <a:buNone/>
              <a:tabLst/>
            </a:pPr>
            <a:fld id="{2CDCE50B-9882-4BA5-9549-3EDBCF302598}" type="slidenum">
              <a:t>5</a:t>
            </a:fld>
            <a:endParaRPr lang="fr-FR" sz="1400" b="0" i="0" u="none" strike="noStrike" kern="1200" spc="0" baseline="0">
              <a:ln>
                <a:noFill/>
              </a:ln>
              <a:solidFill>
                <a:srgbClr val="000000"/>
              </a:solidFill>
              <a:latin typeface="Times New Roman" pitchFamily="18"/>
              <a:ea typeface="Lucida Sans Unicode" pitchFamily="2"/>
              <a:cs typeface="Tahoma" pitchFamily="2"/>
            </a:endParaRPr>
          </a:p>
        </p:txBody>
      </p:sp>
      <p:sp>
        <p:nvSpPr>
          <p:cNvPr id="3" name="Sous-titre 1"/>
          <p:cNvSpPr txBox="1">
            <a:spLocks noGrp="1"/>
          </p:cNvSpPr>
          <p:nvPr>
            <p:ph type="subTitle" idx="4294967295"/>
          </p:nvPr>
        </p:nvSpPr>
        <p:spPr>
          <a:xfrm>
            <a:off x="575640" y="451345"/>
            <a:ext cx="8718120" cy="4688463"/>
          </a:xfrm>
        </p:spPr>
        <p:txBody>
          <a:bodyPr wrap="square" anchor="ctr" anchorCtr="0">
            <a:spAutoFit/>
          </a:bodyPr>
          <a:lstStyle/>
          <a:p>
            <a:pPr lvl="0" algn="l">
              <a:spcAft>
                <a:spcPts val="1414"/>
              </a:spcAft>
            </a:pPr>
            <a:r>
              <a:rPr lang="fr-FR" sz="2800" b="1" dirty="0">
                <a:solidFill>
                  <a:srgbClr val="FF4D15"/>
                </a:solidFill>
              </a:rPr>
              <a:t>Relevance of IVET </a:t>
            </a:r>
            <a:r>
              <a:rPr lang="fr-FR" sz="2800" b="1" dirty="0" err="1">
                <a:solidFill>
                  <a:srgbClr val="FF4D15"/>
                </a:solidFill>
              </a:rPr>
              <a:t>with</a:t>
            </a:r>
            <a:r>
              <a:rPr lang="fr-FR" sz="2800" b="1" dirty="0">
                <a:solidFill>
                  <a:srgbClr val="FF4D15"/>
                </a:solidFill>
              </a:rPr>
              <a:t> regards to the labour </a:t>
            </a:r>
            <a:r>
              <a:rPr lang="fr-FR" sz="2800" b="1" dirty="0" err="1">
                <a:solidFill>
                  <a:srgbClr val="FF4D15"/>
                </a:solidFill>
              </a:rPr>
              <a:t>market</a:t>
            </a:r>
            <a:r>
              <a:rPr lang="fr-FR" sz="2800" b="1" dirty="0">
                <a:solidFill>
                  <a:srgbClr val="FF4D15"/>
                </a:solidFill>
              </a:rPr>
              <a:t> and to </a:t>
            </a:r>
            <a:r>
              <a:rPr lang="fr-FR" sz="2800" b="1" dirty="0" err="1">
                <a:solidFill>
                  <a:srgbClr val="FF4D15"/>
                </a:solidFill>
              </a:rPr>
              <a:t>employment</a:t>
            </a:r>
            <a:r>
              <a:rPr lang="fr-FR" sz="2800" b="1" dirty="0">
                <a:solidFill>
                  <a:srgbClr val="FF4D15"/>
                </a:solidFill>
              </a:rPr>
              <a:t> </a:t>
            </a:r>
            <a:r>
              <a:rPr lang="fr-FR" sz="2800" b="1" dirty="0" err="1">
                <a:solidFill>
                  <a:srgbClr val="FF4D15"/>
                </a:solidFill>
              </a:rPr>
              <a:t>policies</a:t>
            </a:r>
            <a:r>
              <a:rPr lang="fr-FR" sz="2800" b="1" dirty="0">
                <a:solidFill>
                  <a:srgbClr val="FF4D15"/>
                </a:solidFill>
              </a:rPr>
              <a:t>?</a:t>
            </a:r>
          </a:p>
          <a:p>
            <a:pPr lvl="0" algn="l">
              <a:spcAft>
                <a:spcPts val="1414"/>
              </a:spcAft>
            </a:pPr>
            <a:endParaRPr lang="fr-FR" sz="2400" b="1" dirty="0">
              <a:solidFill>
                <a:srgbClr val="000000"/>
              </a:solidFill>
            </a:endParaRPr>
          </a:p>
          <a:p>
            <a:pPr marL="342900" lvl="0" indent="-342900" algn="l">
              <a:spcAft>
                <a:spcPts val="1414"/>
              </a:spcAft>
              <a:buSzPct val="100000"/>
              <a:buFont typeface="Wingdings" panose="05000000000000000000" pitchFamily="2" charset="2"/>
              <a:buChar char="§"/>
            </a:pPr>
            <a:r>
              <a:rPr lang="en-US" sz="2000" dirty="0">
                <a:solidFill>
                  <a:srgbClr val="000000"/>
                </a:solidFill>
              </a:rPr>
              <a:t>All country agree </a:t>
            </a:r>
            <a:r>
              <a:rPr lang="en-US" sz="2000" b="1" dirty="0">
                <a:solidFill>
                  <a:srgbClr val="000000"/>
                </a:solidFill>
              </a:rPr>
              <a:t>IVET as a tool for social change</a:t>
            </a:r>
            <a:r>
              <a:rPr lang="en-US" sz="2000" dirty="0">
                <a:solidFill>
                  <a:srgbClr val="000000"/>
                </a:solidFill>
              </a:rPr>
              <a:t>, with a potential to transform younger generations into citizens and professionals more able to deal with current societal challenges.</a:t>
            </a:r>
          </a:p>
          <a:p>
            <a:pPr marL="342900" lvl="0" indent="-342900" algn="l">
              <a:spcAft>
                <a:spcPts val="1414"/>
              </a:spcAft>
              <a:buSzPct val="100000"/>
              <a:buFont typeface="Wingdings" panose="05000000000000000000" pitchFamily="2" charset="2"/>
              <a:buChar char="§"/>
            </a:pPr>
            <a:r>
              <a:rPr lang="en-US" sz="2000" dirty="0">
                <a:solidFill>
                  <a:srgbClr val="000000"/>
                </a:solidFill>
              </a:rPr>
              <a:t>Rather than servicing the market </a:t>
            </a:r>
            <a:r>
              <a:rPr lang="en-US" sz="2000" dirty="0" err="1">
                <a:solidFill>
                  <a:srgbClr val="000000"/>
                </a:solidFill>
              </a:rPr>
              <a:t>labour</a:t>
            </a:r>
            <a:r>
              <a:rPr lang="en-US" sz="2000" dirty="0">
                <a:solidFill>
                  <a:srgbClr val="000000"/>
                </a:solidFill>
              </a:rPr>
              <a:t> demands, IVET should prepare young citizens to </a:t>
            </a:r>
            <a:r>
              <a:rPr lang="en-US" sz="2000" b="1" dirty="0">
                <a:solidFill>
                  <a:srgbClr val="000000"/>
                </a:solidFill>
              </a:rPr>
              <a:t>find their vocational area</a:t>
            </a:r>
            <a:r>
              <a:rPr lang="en-US" sz="2000" dirty="0">
                <a:solidFill>
                  <a:srgbClr val="000000"/>
                </a:solidFill>
              </a:rPr>
              <a:t>,</a:t>
            </a:r>
            <a:r>
              <a:rPr lang="en-US" sz="2000" b="1" dirty="0">
                <a:solidFill>
                  <a:srgbClr val="000000"/>
                </a:solidFill>
              </a:rPr>
              <a:t> to build their skills,</a:t>
            </a:r>
            <a:r>
              <a:rPr lang="en-US" sz="2000" dirty="0">
                <a:solidFill>
                  <a:srgbClr val="000000"/>
                </a:solidFill>
              </a:rPr>
              <a:t> </a:t>
            </a:r>
            <a:r>
              <a:rPr lang="en-US" sz="2000" b="1" dirty="0">
                <a:solidFill>
                  <a:srgbClr val="000000"/>
                </a:solidFill>
              </a:rPr>
              <a:t>deepen their critical thinking and learning</a:t>
            </a:r>
            <a:r>
              <a:rPr lang="en-US" sz="2000" dirty="0">
                <a:solidFill>
                  <a:srgbClr val="000000"/>
                </a:solidFill>
              </a:rPr>
              <a:t>, </a:t>
            </a:r>
            <a:r>
              <a:rPr lang="en-US" sz="2000" b="1" dirty="0">
                <a:solidFill>
                  <a:srgbClr val="000000"/>
                </a:solidFill>
              </a:rPr>
              <a:t>experience collaborative forms of work</a:t>
            </a:r>
            <a:r>
              <a:rPr lang="en-US" sz="2000" dirty="0">
                <a:solidFill>
                  <a:srgbClr val="000000"/>
                </a:solidFill>
              </a:rPr>
              <a:t>, </a:t>
            </a:r>
            <a:r>
              <a:rPr lang="en-US" sz="2000" b="1" dirty="0" err="1">
                <a:solidFill>
                  <a:srgbClr val="000000"/>
                </a:solidFill>
              </a:rPr>
              <a:t>relocalise</a:t>
            </a:r>
            <a:r>
              <a:rPr lang="en-US" sz="2000" dirty="0">
                <a:solidFill>
                  <a:srgbClr val="000000"/>
                </a:solidFill>
              </a:rPr>
              <a:t> sustainable production – distribution chains, </a:t>
            </a:r>
            <a:r>
              <a:rPr lang="en-US" sz="2000" b="1" dirty="0">
                <a:solidFill>
                  <a:srgbClr val="000000"/>
                </a:solidFill>
              </a:rPr>
              <a:t>improve their local communitie</a:t>
            </a:r>
            <a:r>
              <a:rPr lang="en-US" sz="1800" b="1" dirty="0">
                <a:solidFill>
                  <a:srgbClr val="000000"/>
                </a:solidFill>
              </a:rPr>
              <a:t>s</a:t>
            </a:r>
          </a:p>
          <a:p>
            <a:pPr lvl="0" algn="l">
              <a:spcAft>
                <a:spcPts val="1414"/>
              </a:spcAft>
            </a:pPr>
            <a:endParaRPr lang="en-US" sz="1800" b="1" dirty="0">
              <a:solidFill>
                <a:srgbClr val="000000"/>
              </a:solidFill>
            </a:endParaRPr>
          </a:p>
        </p:txBody>
      </p:sp>
      <p:cxnSp>
        <p:nvCxnSpPr>
          <p:cNvPr id="4" name="Connecteur droit 5"/>
          <p:cNvCxnSpPr/>
          <p:nvPr/>
        </p:nvCxnSpPr>
        <p:spPr>
          <a:xfrm>
            <a:off x="575640" y="1475640"/>
            <a:ext cx="8497080" cy="0"/>
          </a:xfrm>
          <a:prstGeom prst="straightConnector1">
            <a:avLst/>
          </a:prstGeom>
          <a:noFill/>
          <a:ln w="9360" cap="flat">
            <a:solidFill>
              <a:srgbClr val="4A7EBB"/>
            </a:solidFill>
            <a:prstDash val="solid"/>
            <a:miter/>
          </a:ln>
        </p:spPr>
      </p:cxnSp>
      <p:sp>
        <p:nvSpPr>
          <p:cNvPr id="5" name="Rectangle 6"/>
          <p:cNvSpPr/>
          <p:nvPr/>
        </p:nvSpPr>
        <p:spPr>
          <a:xfrm>
            <a:off x="8928000" y="6443999"/>
            <a:ext cx="1152000" cy="1115640"/>
          </a:xfrm>
          <a:prstGeom prst="rect">
            <a:avLst/>
          </a:prstGeom>
          <a:solidFill>
            <a:srgbClr val="FF4D15">
              <a:alpha val="85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9" name="Marcador de Posição do Número do Diapositivo 3"/>
          <p:cNvSpPr>
            <a:spLocks noGrp="1"/>
          </p:cNvSpPr>
          <p:nvPr>
            <p:ph type="sldNum" sz="quarter" idx="12"/>
          </p:nvPr>
        </p:nvSpPr>
        <p:spPr>
          <a:xfrm>
            <a:off x="7227360" y="6887160"/>
            <a:ext cx="2348280" cy="521280"/>
          </a:xfrm>
        </p:spPr>
        <p:txBody>
          <a:bodyPr/>
          <a:lstStyle/>
          <a:p>
            <a:pPr lvl="0"/>
            <a:r>
              <a:rPr lang="fr-FR" dirty="0" smtClean="0"/>
              <a:t>5</a:t>
            </a:r>
            <a:endParaRPr lang="fr-FR" dirty="0"/>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8"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9" name="Marcador de Posição do Número do Diapositivo 3"/>
          <p:cNvSpPr>
            <a:spLocks noGrp="1"/>
          </p:cNvSpPr>
          <p:nvPr>
            <p:ph type="sldNum" sz="quarter" idx="12"/>
          </p:nvPr>
        </p:nvSpPr>
        <p:spPr/>
        <p:txBody>
          <a:bodyPr/>
          <a:lstStyle/>
          <a:p>
            <a:pPr lvl="0"/>
            <a:fld id="{0D536DAC-20DB-4AE5-8B80-9912423BB3BB}" type="slidenum">
              <a:t>6</a:t>
            </a:fld>
            <a:endParaRPr lang="fr-FR"/>
          </a:p>
        </p:txBody>
      </p:sp>
      <p:sp>
        <p:nvSpPr>
          <p:cNvPr id="2" name="Rectangle 2"/>
          <p:cNvSpPr/>
          <p:nvPr/>
        </p:nvSpPr>
        <p:spPr>
          <a:xfrm>
            <a:off x="0" y="5796000"/>
            <a:ext cx="864000" cy="1763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cxnSp>
        <p:nvCxnSpPr>
          <p:cNvPr id="3" name="Connecteur droit 3"/>
          <p:cNvCxnSpPr/>
          <p:nvPr/>
        </p:nvCxnSpPr>
        <p:spPr>
          <a:xfrm>
            <a:off x="493120" y="1301940"/>
            <a:ext cx="8938780" cy="6160"/>
          </a:xfrm>
          <a:prstGeom prst="straightConnector1">
            <a:avLst/>
          </a:prstGeom>
          <a:noFill/>
          <a:ln w="9360" cap="flat">
            <a:solidFill>
              <a:srgbClr val="4A7EBB"/>
            </a:solidFill>
            <a:prstDash val="solid"/>
            <a:miter/>
          </a:ln>
        </p:spPr>
      </p:cxnSp>
      <p:sp>
        <p:nvSpPr>
          <p:cNvPr id="4" name="Rectangle 4"/>
          <p:cNvSpPr/>
          <p:nvPr/>
        </p:nvSpPr>
        <p:spPr>
          <a:xfrm>
            <a:off x="514080" y="5860799"/>
            <a:ext cx="1584000" cy="1187640"/>
          </a:xfrm>
          <a:prstGeom prst="rect">
            <a:avLst/>
          </a:prstGeom>
          <a:solidFill>
            <a:srgbClr val="FAC090">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5" name="Rectangle 5"/>
          <p:cNvSpPr/>
          <p:nvPr/>
        </p:nvSpPr>
        <p:spPr>
          <a:xfrm>
            <a:off x="678240" y="6483600"/>
            <a:ext cx="792000" cy="827640"/>
          </a:xfrm>
          <a:prstGeom prst="rect">
            <a:avLst/>
          </a:prstGeom>
          <a:solidFill>
            <a:srgbClr val="FF4D15"/>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Título 5"/>
          <p:cNvSpPr txBox="1">
            <a:spLocks noGrp="1"/>
          </p:cNvSpPr>
          <p:nvPr>
            <p:ph type="title" idx="4294967295"/>
          </p:nvPr>
        </p:nvSpPr>
        <p:spPr>
          <a:xfrm>
            <a:off x="393540" y="148900"/>
            <a:ext cx="9071280" cy="1261800"/>
          </a:xfrm>
        </p:spPr>
        <p:txBody>
          <a:bodyPr/>
          <a:lstStyle/>
          <a:p>
            <a:pPr lvl="0" hangingPunct="1">
              <a:lnSpc>
                <a:spcPct val="150000"/>
              </a:lnSpc>
            </a:pPr>
            <a:r>
              <a:rPr lang="fr-FR" sz="2800" b="1" dirty="0">
                <a:solidFill>
                  <a:srgbClr val="FF4D15"/>
                </a:solidFill>
              </a:rPr>
              <a:t>Learning </a:t>
            </a:r>
            <a:r>
              <a:rPr lang="fr-FR" sz="2800" b="1" dirty="0" err="1">
                <a:solidFill>
                  <a:srgbClr val="FF4D15"/>
                </a:solidFill>
              </a:rPr>
              <a:t>outcomes</a:t>
            </a:r>
            <a:r>
              <a:rPr lang="fr-FR" sz="2800" b="1" dirty="0">
                <a:solidFill>
                  <a:srgbClr val="FF4D15"/>
                </a:solidFill>
              </a:rPr>
              <a:t> and </a:t>
            </a:r>
            <a:r>
              <a:rPr lang="fr-FR" sz="2800" b="1" dirty="0" err="1">
                <a:solidFill>
                  <a:srgbClr val="FF4D15"/>
                </a:solidFill>
              </a:rPr>
              <a:t>evaluation</a:t>
            </a:r>
            <a:r>
              <a:rPr lang="fr-FR" sz="2800" b="1" dirty="0">
                <a:solidFill>
                  <a:srgbClr val="FF4D15"/>
                </a:solidFill>
              </a:rPr>
              <a:t> </a:t>
            </a:r>
            <a:r>
              <a:rPr lang="fr-FR" sz="2800" b="1" dirty="0" err="1">
                <a:solidFill>
                  <a:srgbClr val="FF4D15"/>
                </a:solidFill>
              </a:rPr>
              <a:t>criteria</a:t>
            </a:r>
            <a:r>
              <a:rPr lang="fr-FR" sz="2800" b="1" dirty="0">
                <a:solidFill>
                  <a:srgbClr val="FF4D15"/>
                </a:solidFill>
              </a:rPr>
              <a:t> </a:t>
            </a:r>
            <a:r>
              <a:rPr lang="fr-FR" sz="2800" b="1" dirty="0" err="1">
                <a:solidFill>
                  <a:srgbClr val="FF4D15"/>
                </a:solidFill>
              </a:rPr>
              <a:t>requested</a:t>
            </a:r>
            <a:endParaRPr lang="fr-FR" sz="2800" b="1" dirty="0">
              <a:solidFill>
                <a:srgbClr val="FF4D15"/>
              </a:solidFill>
            </a:endParaRPr>
          </a:p>
        </p:txBody>
      </p:sp>
      <p:sp>
        <p:nvSpPr>
          <p:cNvPr id="7" name="Subtítulo 6"/>
          <p:cNvSpPr txBox="1">
            <a:spLocks noGrp="1"/>
          </p:cNvSpPr>
          <p:nvPr>
            <p:ph type="subTitle" idx="4294967295"/>
          </p:nvPr>
        </p:nvSpPr>
        <p:spPr>
          <a:xfrm>
            <a:off x="503640" y="1062000"/>
            <a:ext cx="8856260" cy="4989240"/>
          </a:xfrm>
        </p:spPr>
        <p:txBody>
          <a:bodyPr anchor="ctr"/>
          <a:lstStyle/>
          <a:p>
            <a:pPr marL="342900" lvl="0" indent="-342900" algn="l" hangingPunct="1">
              <a:spcAft>
                <a:spcPts val="0"/>
              </a:spcAft>
              <a:buSzPct val="100000"/>
              <a:buFont typeface="Wingdings" panose="05000000000000000000" pitchFamily="2" charset="2"/>
              <a:buChar char="§"/>
            </a:pPr>
            <a:r>
              <a:rPr lang="fr-FR" sz="2000" dirty="0">
                <a:solidFill>
                  <a:srgbClr val="000000"/>
                </a:solidFill>
              </a:rPr>
              <a:t>National Qualification </a:t>
            </a:r>
            <a:r>
              <a:rPr lang="fr-FR" sz="2000" dirty="0" err="1">
                <a:solidFill>
                  <a:srgbClr val="000000"/>
                </a:solidFill>
              </a:rPr>
              <a:t>Systems</a:t>
            </a:r>
            <a:r>
              <a:rPr lang="fr-FR" sz="2000" dirty="0">
                <a:solidFill>
                  <a:srgbClr val="000000"/>
                </a:solidFill>
              </a:rPr>
              <a:t> </a:t>
            </a:r>
            <a:r>
              <a:rPr lang="fr-FR" sz="2000" dirty="0" err="1">
                <a:solidFill>
                  <a:srgbClr val="000000"/>
                </a:solidFill>
              </a:rPr>
              <a:t>based</a:t>
            </a:r>
            <a:r>
              <a:rPr lang="fr-FR" sz="2000" dirty="0">
                <a:solidFill>
                  <a:srgbClr val="000000"/>
                </a:solidFill>
              </a:rPr>
              <a:t> on </a:t>
            </a:r>
            <a:r>
              <a:rPr lang="fr-FR" sz="2000" dirty="0" err="1">
                <a:solidFill>
                  <a:srgbClr val="000000"/>
                </a:solidFill>
              </a:rPr>
              <a:t>criteria</a:t>
            </a:r>
            <a:r>
              <a:rPr lang="fr-FR" sz="2000" dirty="0">
                <a:solidFill>
                  <a:srgbClr val="000000"/>
                </a:solidFill>
              </a:rPr>
              <a:t> </a:t>
            </a:r>
            <a:r>
              <a:rPr lang="fr-FR" sz="2000" dirty="0" err="1">
                <a:solidFill>
                  <a:srgbClr val="000000"/>
                </a:solidFill>
              </a:rPr>
              <a:t>regarding</a:t>
            </a:r>
            <a:r>
              <a:rPr lang="fr-FR" sz="2000" dirty="0">
                <a:solidFill>
                  <a:srgbClr val="000000"/>
                </a:solidFill>
              </a:rPr>
              <a:t> </a:t>
            </a:r>
            <a:r>
              <a:rPr lang="fr-FR" sz="2000" dirty="0" err="1">
                <a:solidFill>
                  <a:srgbClr val="000000"/>
                </a:solidFill>
              </a:rPr>
              <a:t>skills</a:t>
            </a:r>
            <a:r>
              <a:rPr lang="fr-FR" sz="2000" dirty="0">
                <a:solidFill>
                  <a:srgbClr val="000000"/>
                </a:solidFill>
              </a:rPr>
              <a:t>, </a:t>
            </a:r>
            <a:r>
              <a:rPr lang="fr-FR" sz="2000" dirty="0" err="1">
                <a:solidFill>
                  <a:srgbClr val="000000"/>
                </a:solidFill>
              </a:rPr>
              <a:t>competences</a:t>
            </a:r>
            <a:r>
              <a:rPr lang="fr-FR" sz="2000" dirty="0">
                <a:solidFill>
                  <a:srgbClr val="000000"/>
                </a:solidFill>
              </a:rPr>
              <a:t> and </a:t>
            </a:r>
            <a:r>
              <a:rPr lang="fr-FR" sz="2000" dirty="0" err="1">
                <a:solidFill>
                  <a:srgbClr val="000000"/>
                </a:solidFill>
              </a:rPr>
              <a:t>acquired</a:t>
            </a:r>
            <a:r>
              <a:rPr lang="fr-FR" sz="2000" dirty="0">
                <a:solidFill>
                  <a:srgbClr val="000000"/>
                </a:solidFill>
              </a:rPr>
              <a:t> </a:t>
            </a:r>
            <a:r>
              <a:rPr lang="fr-FR" sz="2000" dirty="0" err="1">
                <a:solidFill>
                  <a:srgbClr val="000000"/>
                </a:solidFill>
              </a:rPr>
              <a:t>knowledge</a:t>
            </a:r>
            <a:r>
              <a:rPr lang="fr-FR" sz="2000" dirty="0">
                <a:solidFill>
                  <a:srgbClr val="000000"/>
                </a:solidFill>
              </a:rPr>
              <a:t>, in </a:t>
            </a:r>
            <a:r>
              <a:rPr lang="fr-FR" sz="2000" dirty="0" err="1">
                <a:solidFill>
                  <a:srgbClr val="000000"/>
                </a:solidFill>
              </a:rPr>
              <a:t>which</a:t>
            </a:r>
            <a:r>
              <a:rPr lang="fr-FR" sz="2000" dirty="0">
                <a:solidFill>
                  <a:srgbClr val="000000"/>
                </a:solidFill>
              </a:rPr>
              <a:t> the </a:t>
            </a:r>
            <a:r>
              <a:rPr lang="fr-FR" sz="2000" dirty="0" err="1">
                <a:solidFill>
                  <a:srgbClr val="000000"/>
                </a:solidFill>
              </a:rPr>
              <a:t>learning</a:t>
            </a:r>
            <a:r>
              <a:rPr lang="fr-FR" sz="2000" dirty="0">
                <a:solidFill>
                  <a:srgbClr val="000000"/>
                </a:solidFill>
              </a:rPr>
              <a:t> </a:t>
            </a:r>
            <a:r>
              <a:rPr lang="fr-FR" sz="2000" dirty="0" err="1">
                <a:solidFill>
                  <a:srgbClr val="000000"/>
                </a:solidFill>
              </a:rPr>
              <a:t>outcomes</a:t>
            </a:r>
            <a:r>
              <a:rPr lang="fr-FR" sz="2000" dirty="0">
                <a:solidFill>
                  <a:srgbClr val="000000"/>
                </a:solidFill>
              </a:rPr>
              <a:t> and the </a:t>
            </a:r>
            <a:r>
              <a:rPr lang="fr-FR" sz="2000" dirty="0" err="1">
                <a:solidFill>
                  <a:srgbClr val="000000"/>
                </a:solidFill>
              </a:rPr>
              <a:t>evaluations</a:t>
            </a:r>
            <a:r>
              <a:rPr lang="fr-FR" sz="2000" dirty="0">
                <a:solidFill>
                  <a:srgbClr val="000000"/>
                </a:solidFill>
              </a:rPr>
              <a:t> </a:t>
            </a:r>
            <a:r>
              <a:rPr lang="fr-FR" sz="2000" dirty="0" err="1">
                <a:solidFill>
                  <a:srgbClr val="000000"/>
                </a:solidFill>
              </a:rPr>
              <a:t>systems</a:t>
            </a:r>
            <a:r>
              <a:rPr lang="fr-FR" sz="2000" dirty="0">
                <a:solidFill>
                  <a:srgbClr val="000000"/>
                </a:solidFill>
              </a:rPr>
              <a:t> are </a:t>
            </a:r>
            <a:r>
              <a:rPr lang="fr-FR" sz="2000" dirty="0" err="1">
                <a:solidFill>
                  <a:srgbClr val="000000"/>
                </a:solidFill>
              </a:rPr>
              <a:t>spelt</a:t>
            </a:r>
            <a:r>
              <a:rPr lang="fr-FR" sz="2000" dirty="0">
                <a:solidFill>
                  <a:srgbClr val="000000"/>
                </a:solidFill>
              </a:rPr>
              <a:t> out.</a:t>
            </a:r>
          </a:p>
          <a:p>
            <a:pPr marL="342900" lvl="0" indent="-342900" algn="l" hangingPunct="1">
              <a:spcAft>
                <a:spcPts val="0"/>
              </a:spcAft>
              <a:buSzPct val="100000"/>
              <a:buFont typeface="Wingdings" panose="05000000000000000000" pitchFamily="2" charset="2"/>
              <a:buChar char="§"/>
            </a:pPr>
            <a:endParaRPr lang="fr-FR" sz="2000" dirty="0">
              <a:solidFill>
                <a:srgbClr val="000000"/>
              </a:solidFill>
            </a:endParaRPr>
          </a:p>
          <a:p>
            <a:pPr marL="342900" lvl="0" indent="-342900" algn="l" hangingPunct="1">
              <a:spcAft>
                <a:spcPts val="0"/>
              </a:spcAft>
              <a:buSzPct val="100000"/>
              <a:buFont typeface="Wingdings" panose="05000000000000000000" pitchFamily="2" charset="2"/>
              <a:buChar char="§"/>
            </a:pPr>
            <a:r>
              <a:rPr lang="fr-FR" sz="2000" dirty="0" err="1">
                <a:solidFill>
                  <a:srgbClr val="000000"/>
                </a:solidFill>
              </a:rPr>
              <a:t>Opportunity</a:t>
            </a:r>
            <a:r>
              <a:rPr lang="fr-FR" sz="2000" dirty="0">
                <a:solidFill>
                  <a:srgbClr val="000000"/>
                </a:solidFill>
              </a:rPr>
              <a:t>  to </a:t>
            </a:r>
            <a:r>
              <a:rPr lang="fr-FR" sz="2000" dirty="0" err="1">
                <a:solidFill>
                  <a:srgbClr val="000000"/>
                </a:solidFill>
              </a:rPr>
              <a:t>contribute</a:t>
            </a:r>
            <a:r>
              <a:rPr lang="fr-FR" sz="2000" dirty="0">
                <a:solidFill>
                  <a:srgbClr val="000000"/>
                </a:solidFill>
              </a:rPr>
              <a:t> to a more </a:t>
            </a:r>
            <a:r>
              <a:rPr lang="fr-FR" sz="2000" dirty="0" err="1">
                <a:solidFill>
                  <a:srgbClr val="000000"/>
                </a:solidFill>
              </a:rPr>
              <a:t>socially</a:t>
            </a:r>
            <a:r>
              <a:rPr lang="fr-FR" sz="2000" dirty="0">
                <a:solidFill>
                  <a:srgbClr val="000000"/>
                </a:solidFill>
              </a:rPr>
              <a:t> </a:t>
            </a:r>
            <a:r>
              <a:rPr lang="fr-FR" sz="2000" dirty="0" err="1">
                <a:solidFill>
                  <a:srgbClr val="000000"/>
                </a:solidFill>
              </a:rPr>
              <a:t>oriented</a:t>
            </a:r>
            <a:r>
              <a:rPr lang="fr-FR" sz="2000" dirty="0">
                <a:solidFill>
                  <a:srgbClr val="000000"/>
                </a:solidFill>
              </a:rPr>
              <a:t>, </a:t>
            </a:r>
            <a:r>
              <a:rPr lang="fr-FR" sz="2000" dirty="0" err="1">
                <a:solidFill>
                  <a:srgbClr val="000000"/>
                </a:solidFill>
              </a:rPr>
              <a:t>peer</a:t>
            </a:r>
            <a:r>
              <a:rPr lang="fr-FR" sz="2000" dirty="0">
                <a:solidFill>
                  <a:srgbClr val="000000"/>
                </a:solidFill>
              </a:rPr>
              <a:t> </a:t>
            </a:r>
            <a:r>
              <a:rPr lang="fr-FR" sz="2000" dirty="0" err="1">
                <a:solidFill>
                  <a:srgbClr val="000000"/>
                </a:solidFill>
              </a:rPr>
              <a:t>learning</a:t>
            </a:r>
            <a:r>
              <a:rPr lang="fr-FR" sz="2000" dirty="0">
                <a:solidFill>
                  <a:srgbClr val="000000"/>
                </a:solidFill>
              </a:rPr>
              <a:t> </a:t>
            </a:r>
            <a:r>
              <a:rPr lang="fr-FR" sz="2000" dirty="0" err="1">
                <a:solidFill>
                  <a:srgbClr val="000000"/>
                </a:solidFill>
              </a:rPr>
              <a:t>methodology</a:t>
            </a:r>
            <a:r>
              <a:rPr lang="fr-FR" sz="2000" dirty="0">
                <a:solidFill>
                  <a:srgbClr val="000000"/>
                </a:solidFill>
              </a:rPr>
              <a:t> </a:t>
            </a:r>
            <a:r>
              <a:rPr lang="fr-FR" sz="2000" dirty="0" err="1">
                <a:solidFill>
                  <a:srgbClr val="000000"/>
                </a:solidFill>
              </a:rPr>
              <a:t>that</a:t>
            </a:r>
            <a:r>
              <a:rPr lang="fr-FR" sz="2000" dirty="0">
                <a:solidFill>
                  <a:srgbClr val="000000"/>
                </a:solidFill>
              </a:rPr>
              <a:t> </a:t>
            </a:r>
            <a:r>
              <a:rPr lang="fr-FR" sz="2000" dirty="0" err="1">
                <a:solidFill>
                  <a:srgbClr val="000000"/>
                </a:solidFill>
              </a:rPr>
              <a:t>allows</a:t>
            </a:r>
            <a:r>
              <a:rPr lang="fr-FR" sz="2000" dirty="0">
                <a:solidFill>
                  <a:srgbClr val="000000"/>
                </a:solidFill>
              </a:rPr>
              <a:t> for the </a:t>
            </a:r>
            <a:r>
              <a:rPr lang="fr-FR" sz="2000" dirty="0" err="1">
                <a:solidFill>
                  <a:srgbClr val="000000"/>
                </a:solidFill>
              </a:rPr>
              <a:t>development</a:t>
            </a:r>
            <a:r>
              <a:rPr lang="fr-FR" sz="2000" dirty="0">
                <a:solidFill>
                  <a:srgbClr val="000000"/>
                </a:solidFill>
              </a:rPr>
              <a:t> of soft </a:t>
            </a:r>
            <a:r>
              <a:rPr lang="fr-FR" sz="2000" dirty="0" err="1">
                <a:solidFill>
                  <a:srgbClr val="000000"/>
                </a:solidFill>
              </a:rPr>
              <a:t>skills</a:t>
            </a:r>
            <a:r>
              <a:rPr lang="fr-FR" sz="2000" dirty="0">
                <a:solidFill>
                  <a:srgbClr val="000000"/>
                </a:solidFill>
              </a:rPr>
              <a:t> </a:t>
            </a:r>
            <a:r>
              <a:rPr lang="fr-FR" sz="2000" dirty="0" err="1">
                <a:solidFill>
                  <a:srgbClr val="000000"/>
                </a:solidFill>
              </a:rPr>
              <a:t>alongside</a:t>
            </a:r>
            <a:r>
              <a:rPr lang="fr-FR" sz="2000" dirty="0">
                <a:solidFill>
                  <a:srgbClr val="000000"/>
                </a:solidFill>
              </a:rPr>
              <a:t> the more </a:t>
            </a:r>
            <a:r>
              <a:rPr lang="fr-FR" sz="2000" dirty="0" err="1">
                <a:solidFill>
                  <a:srgbClr val="000000"/>
                </a:solidFill>
              </a:rPr>
              <a:t>professional</a:t>
            </a:r>
            <a:r>
              <a:rPr lang="fr-FR" sz="2000" dirty="0">
                <a:solidFill>
                  <a:srgbClr val="000000"/>
                </a:solidFill>
              </a:rPr>
              <a:t> </a:t>
            </a:r>
            <a:r>
              <a:rPr lang="fr-FR" sz="2000" dirty="0" err="1">
                <a:solidFill>
                  <a:srgbClr val="000000"/>
                </a:solidFill>
              </a:rPr>
              <a:t>ones</a:t>
            </a:r>
            <a:r>
              <a:rPr lang="fr-FR" sz="2000" dirty="0">
                <a:solidFill>
                  <a:srgbClr val="000000"/>
                </a:solidFill>
              </a:rPr>
              <a:t>.</a:t>
            </a:r>
          </a:p>
          <a:p>
            <a:pPr marL="342900" lvl="0" indent="-342900" algn="l" hangingPunct="1">
              <a:spcAft>
                <a:spcPts val="0"/>
              </a:spcAft>
              <a:buSzPct val="100000"/>
              <a:buFont typeface="Wingdings" panose="05000000000000000000" pitchFamily="2" charset="2"/>
              <a:buChar char="§"/>
            </a:pPr>
            <a:endParaRPr lang="fr-FR" sz="2000" dirty="0">
              <a:solidFill>
                <a:srgbClr val="000000"/>
              </a:solidFill>
            </a:endParaRPr>
          </a:p>
          <a:p>
            <a:pPr marL="342900" lvl="0" indent="-342900" algn="l" hangingPunct="1">
              <a:spcAft>
                <a:spcPts val="0"/>
              </a:spcAft>
              <a:buSzPct val="100000"/>
              <a:buFont typeface="Wingdings" panose="05000000000000000000" pitchFamily="2" charset="2"/>
              <a:buChar char="§"/>
            </a:pPr>
            <a:r>
              <a:rPr lang="fr-FR" sz="2000" dirty="0" err="1">
                <a:solidFill>
                  <a:srgbClr val="000000"/>
                </a:solidFill>
              </a:rPr>
              <a:t>Achievement</a:t>
            </a:r>
            <a:r>
              <a:rPr lang="fr-FR" sz="2000" dirty="0">
                <a:solidFill>
                  <a:srgbClr val="000000"/>
                </a:solidFill>
              </a:rPr>
              <a:t> </a:t>
            </a:r>
            <a:r>
              <a:rPr lang="fr-FR" sz="2000" dirty="0" err="1">
                <a:solidFill>
                  <a:srgbClr val="000000"/>
                </a:solidFill>
              </a:rPr>
              <a:t>measured</a:t>
            </a:r>
            <a:r>
              <a:rPr lang="fr-FR" sz="2000" dirty="0">
                <a:solidFill>
                  <a:srgbClr val="000000"/>
                </a:solidFill>
              </a:rPr>
              <a:t> </a:t>
            </a:r>
            <a:r>
              <a:rPr lang="fr-FR" sz="2000" dirty="0" err="1">
                <a:solidFill>
                  <a:srgbClr val="000000"/>
                </a:solidFill>
              </a:rPr>
              <a:t>through</a:t>
            </a:r>
            <a:r>
              <a:rPr lang="fr-FR" sz="2000" dirty="0">
                <a:solidFill>
                  <a:srgbClr val="000000"/>
                </a:solidFill>
              </a:rPr>
              <a:t> </a:t>
            </a:r>
            <a:r>
              <a:rPr lang="fr-FR" sz="2000" dirty="0" err="1">
                <a:solidFill>
                  <a:srgbClr val="000000"/>
                </a:solidFill>
              </a:rPr>
              <a:t>labor</a:t>
            </a:r>
            <a:r>
              <a:rPr lang="fr-FR" sz="2000" dirty="0">
                <a:solidFill>
                  <a:srgbClr val="000000"/>
                </a:solidFill>
              </a:rPr>
              <a:t> and social inclusion + </a:t>
            </a:r>
            <a:r>
              <a:rPr lang="fr-FR" sz="2000" dirty="0" err="1">
                <a:solidFill>
                  <a:srgbClr val="000000"/>
                </a:solidFill>
              </a:rPr>
              <a:t>learning</a:t>
            </a:r>
            <a:r>
              <a:rPr lang="fr-FR" sz="2000" dirty="0">
                <a:solidFill>
                  <a:srgbClr val="000000"/>
                </a:solidFill>
              </a:rPr>
              <a:t> </a:t>
            </a:r>
            <a:r>
              <a:rPr lang="fr-FR" sz="2000" dirty="0" err="1">
                <a:solidFill>
                  <a:srgbClr val="000000"/>
                </a:solidFill>
              </a:rPr>
              <a:t>outcomes</a:t>
            </a:r>
            <a:r>
              <a:rPr lang="fr-FR" sz="2000" dirty="0">
                <a:solidFill>
                  <a:srgbClr val="000000"/>
                </a:solidFill>
              </a:rPr>
              <a:t> </a:t>
            </a:r>
            <a:r>
              <a:rPr lang="fr-FR" sz="2000" dirty="0" err="1">
                <a:solidFill>
                  <a:srgbClr val="000000"/>
                </a:solidFill>
              </a:rPr>
              <a:t>level</a:t>
            </a:r>
            <a:endParaRPr lang="fr-FR" sz="2000" dirty="0">
              <a:solidFill>
                <a:srgbClr val="000000"/>
              </a:solidFill>
            </a:endParaRPr>
          </a:p>
          <a:p>
            <a:pPr lvl="0" algn="ctr" hangingPunct="1">
              <a:lnSpc>
                <a:spcPct val="150000"/>
              </a:lnSpc>
              <a:spcAft>
                <a:spcPts val="0"/>
              </a:spcAft>
            </a:pPr>
            <a:endParaRPr lang="fr-FR" sz="1800" dirty="0">
              <a:solidFill>
                <a:srgbClr val="000000"/>
              </a:solidFill>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4" name="Rectangle 3"/>
          <p:cNvSpPr/>
          <p:nvPr/>
        </p:nvSpPr>
        <p:spPr>
          <a:xfrm>
            <a:off x="8496000" y="6372000"/>
            <a:ext cx="1584000" cy="118764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8" name="Marcador de Posição do Número do Diapositivo 3"/>
          <p:cNvSpPr>
            <a:spLocks noGrp="1"/>
          </p:cNvSpPr>
          <p:nvPr>
            <p:ph type="sldNum" sz="quarter" idx="12"/>
          </p:nvPr>
        </p:nvSpPr>
        <p:spPr/>
        <p:txBody>
          <a:bodyPr/>
          <a:lstStyle/>
          <a:p>
            <a:pPr lvl="0"/>
            <a:fld id="{E74F8DBC-7375-4E5F-B413-145F8A389243}" type="slidenum">
              <a:t>7</a:t>
            </a:fld>
            <a:endParaRPr lang="fr-FR"/>
          </a:p>
        </p:txBody>
      </p:sp>
      <p:sp>
        <p:nvSpPr>
          <p:cNvPr id="2" name="Rectangle 1"/>
          <p:cNvSpPr/>
          <p:nvPr/>
        </p:nvSpPr>
        <p:spPr>
          <a:xfrm>
            <a:off x="400680" y="470351"/>
            <a:ext cx="9288360" cy="4799840"/>
          </a:xfrm>
          <a:prstGeom prst="rect">
            <a:avLst/>
          </a:prstGeom>
          <a:noFill/>
          <a:ln>
            <a:noFill/>
            <a:prstDash val="solid"/>
          </a:ln>
        </p:spPr>
        <p:txBody>
          <a:bodyPr vert="horz" wrap="square" lIns="91440" tIns="45720" rIns="91440" bIns="45720" anchor="t" anchorCtr="0" compatLnSpc="0">
            <a:spAutoFit/>
          </a:bodyPr>
          <a:lstStyle/>
          <a:p>
            <a:pPr marL="0" marR="0" lvl="0" indent="0" algn="l" rtl="0" hangingPunct="1">
              <a:spcBef>
                <a:spcPts val="0"/>
              </a:spcBef>
              <a:spcAft>
                <a:spcPts val="0"/>
              </a:spcAft>
              <a:buNone/>
              <a:tabLst/>
            </a:pP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NQF*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definitions</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of IVET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with</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regards to the labour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market</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and to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employment</a:t>
            </a:r>
            <a:r>
              <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 </a:t>
            </a:r>
            <a:r>
              <a:rPr lang="fr-FR" sz="2800" b="1" i="0" u="none" strike="noStrike" kern="1200" spc="0" baseline="0" dirty="0" err="1">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policies</a:t>
            </a:r>
            <a:endParaRPr lang="fr-FR" sz="2800" b="1" i="0" u="none" strike="noStrike" kern="1200" spc="0" baseline="0" dirty="0">
              <a:ln>
                <a:noFill/>
              </a:ln>
              <a:solidFill>
                <a:srgbClr val="FF4D15"/>
              </a:solidFill>
              <a:latin typeface="Segoe UI" panose="020B0502040204020203" pitchFamily="34" charset="0"/>
              <a:ea typeface="Segoe UI" panose="020B0502040204020203" pitchFamily="34" charset="0"/>
              <a:cs typeface="Segoe UI" panose="020B0502040204020203" pitchFamily="34" charset="0"/>
            </a:endParaRPr>
          </a:p>
          <a:p>
            <a:pPr marL="0" marR="0" lvl="0" indent="0" algn="l" rtl="0" hangingPunct="1">
              <a:spcBef>
                <a:spcPts val="0"/>
              </a:spcBef>
              <a:spcAft>
                <a:spcPts val="0"/>
              </a:spcAft>
              <a:buNone/>
              <a:tabLst/>
            </a:pPr>
            <a:endParaRPr lang="fr-FR" sz="24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342900" marR="0" lvl="0" indent="-342900" algn="l" rtl="0" hangingPunct="1">
              <a:spcBef>
                <a:spcPts val="0"/>
              </a:spcBef>
              <a:spcAft>
                <a:spcPts val="0"/>
              </a:spcAft>
              <a:buSzPct val="100000"/>
              <a:buFont typeface="Wingdings" panose="05000000000000000000" pitchFamily="2" charset="2"/>
              <a:buChar char="§"/>
              <a:tabLst/>
            </a:pP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An instrument for the classification of qualifications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according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to a set of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criteria</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for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specified</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levels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of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learning</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achieved</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in relation to the labour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market</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and civil society and to the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levels</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set out in the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European</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Qualification Framework</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t>
            </a:r>
          </a:p>
          <a:p>
            <a:pPr marL="342900" marR="0" lvl="0" indent="-342900" algn="l" rtl="0" hangingPunct="1">
              <a:spcBef>
                <a:spcPts val="0"/>
              </a:spcBef>
              <a:spcAft>
                <a:spcPts val="0"/>
              </a:spcAft>
              <a:buSzPct val="100000"/>
              <a:buFont typeface="Wingdings" panose="05000000000000000000" pitchFamily="2" charset="2"/>
              <a:buChar char="§"/>
              <a:tabLst/>
            </a:pPr>
            <a:endPar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342900" marR="0" lvl="0" indent="-342900" algn="l" rtl="0" hangingPunct="1">
              <a:spcBef>
                <a:spcPts val="0"/>
              </a:spcBef>
              <a:spcAft>
                <a:spcPts val="0"/>
              </a:spcAft>
              <a:buSzPct val="100000"/>
              <a:buFont typeface="Wingdings" panose="05000000000000000000" pitchFamily="2" charset="2"/>
              <a:buChar char="§"/>
              <a:tabLst/>
            </a:pP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The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most</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effective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approach</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to building an NQF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is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to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start</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with</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clear</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policy</a:t>
            </a:r>
            <a:r>
              <a:rPr lang="fr-FR" sz="2000" b="1"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1"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aims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rather</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than</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specific</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characteristics</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it</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fr-FR" sz="20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should</a:t>
            </a:r>
            <a:r>
              <a:rPr lang="fr-FR" sz="20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 have</a:t>
            </a:r>
          </a:p>
          <a:p>
            <a:pPr marR="0" lvl="0" algn="l" rtl="0" hangingPunct="1">
              <a:spcBef>
                <a:spcPts val="0"/>
              </a:spcBef>
              <a:spcAft>
                <a:spcPts val="0"/>
              </a:spcAft>
              <a:tabLst/>
            </a:pPr>
            <a:endParaRPr lang="fr-FR" sz="2800" b="0" i="0" u="none" strike="noStrike" kern="1200" spc="0" baseline="0" dirty="0" smtClean="0">
              <a:ln>
                <a:noFill/>
              </a:ln>
              <a:solidFill>
                <a:srgbClr val="FF4D15"/>
              </a:solidFill>
              <a:latin typeface="Segoe UI" panose="020B0502040204020203" pitchFamily="34" charset="0"/>
              <a:ea typeface="Segoe UI" panose="020B0502040204020203" pitchFamily="34" charset="0"/>
              <a:cs typeface="Segoe UI" panose="020B0502040204020203" pitchFamily="34" charset="0"/>
            </a:endParaRPr>
          </a:p>
          <a:p>
            <a:pPr marL="266700" marR="0" lvl="0" algn="l" rtl="0" hangingPunct="1">
              <a:spcBef>
                <a:spcPts val="0"/>
              </a:spcBef>
              <a:spcAft>
                <a:spcPts val="0"/>
              </a:spcAft>
              <a:tabLst/>
            </a:pPr>
            <a:r>
              <a:rPr lang="fr-FR" sz="2800" b="0" i="0" u="none" strike="noStrike" kern="1200" spc="0" baseline="0" dirty="0" smtClean="0">
                <a:ln>
                  <a:noFill/>
                </a:ln>
                <a:solidFill>
                  <a:srgbClr val="FF4D15"/>
                </a:solidFill>
                <a:latin typeface="Segoe UI" panose="020B0502040204020203" pitchFamily="34" charset="0"/>
                <a:ea typeface="Segoe UI" panose="020B0502040204020203" pitchFamily="34" charset="0"/>
                <a:cs typeface="Segoe UI" panose="020B0502040204020203" pitchFamily="34" charset="0"/>
              </a:rPr>
              <a:t>*</a:t>
            </a:r>
            <a:r>
              <a:rPr lang="fr-FR" sz="16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National qualification </a:t>
            </a:r>
            <a:r>
              <a:rPr lang="fr-FR" sz="1600" b="0" i="0" u="none" strike="noStrike" kern="1200" spc="0" baseline="0" dirty="0" err="1">
                <a:ln>
                  <a:noFill/>
                </a:ln>
                <a:solidFill>
                  <a:srgbClr val="000000"/>
                </a:solidFill>
                <a:latin typeface="Segoe UI" panose="020B0502040204020203" pitchFamily="34" charset="0"/>
                <a:ea typeface="Segoe UI" panose="020B0502040204020203" pitchFamily="34" charset="0"/>
                <a:cs typeface="Segoe UI" panose="020B0502040204020203" pitchFamily="34" charset="0"/>
              </a:rPr>
              <a:t>frameworks</a:t>
            </a:r>
            <a:endParaRPr lang="fr-FR" sz="1600" b="0" i="0" u="none" strike="noStrike" kern="1200" spc="0" baseline="0" dirty="0">
              <a:ln>
                <a:noFill/>
              </a:ln>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3" name="Connecteur droit 2"/>
          <p:cNvCxnSpPr/>
          <p:nvPr/>
        </p:nvCxnSpPr>
        <p:spPr>
          <a:xfrm>
            <a:off x="490940" y="1691640"/>
            <a:ext cx="8497080" cy="0"/>
          </a:xfrm>
          <a:prstGeom prst="straightConnector1">
            <a:avLst/>
          </a:prstGeom>
          <a:noFill/>
          <a:ln w="9360" cap="flat">
            <a:solidFill>
              <a:srgbClr val="4A7EBB"/>
            </a:solidFill>
            <a:prstDash val="solid"/>
            <a:miter/>
          </a:ln>
        </p:spPr>
      </p:cxnSp>
      <p:sp>
        <p:nvSpPr>
          <p:cNvPr id="5" name="Rectangle 4"/>
          <p:cNvSpPr/>
          <p:nvPr/>
        </p:nvSpPr>
        <p:spPr>
          <a:xfrm>
            <a:off x="7343999" y="7020360"/>
            <a:ext cx="1655999" cy="84528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Rectangle 5"/>
          <p:cNvSpPr/>
          <p:nvPr/>
        </p:nvSpPr>
        <p:spPr>
          <a:xfrm>
            <a:off x="8063999" y="6803999"/>
            <a:ext cx="576000" cy="395280"/>
          </a:xfrm>
          <a:prstGeom prst="rect">
            <a:avLst/>
          </a:prstGeom>
          <a:solidFill>
            <a:srgbClr val="FF4D15"/>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5" name="Rectangle 6"/>
          <p:cNvSpPr/>
          <p:nvPr/>
        </p:nvSpPr>
        <p:spPr>
          <a:xfrm>
            <a:off x="8424000" y="6714360"/>
            <a:ext cx="1655999" cy="84528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Marcador de Posição do Rodapé 2"/>
          <p:cNvSpPr>
            <a:spLocks noGrp="1"/>
          </p:cNvSpPr>
          <p:nvPr>
            <p:ph type="ftr" sz="quarter" idx="11"/>
          </p:nvPr>
        </p:nvSpPr>
        <p:spPr/>
        <p:txBody>
          <a:bodyPr/>
          <a:lstStyle/>
          <a:p>
            <a:r>
              <a:rPr lang="pt-PT" dirty="0" smtClean="0"/>
              <a:t>Opportunities and constraints for </a:t>
            </a:r>
            <a:r>
              <a:rPr lang="pt-PT" dirty="0" err="1" smtClean="0"/>
              <a:t>affirming</a:t>
            </a:r>
            <a:r>
              <a:rPr lang="pt-PT" dirty="0" smtClean="0"/>
              <a:t> SSE in IVET curricula</a:t>
            </a:r>
            <a:endParaRPr lang="pt-PT" dirty="0"/>
          </a:p>
        </p:txBody>
      </p:sp>
      <p:sp>
        <p:nvSpPr>
          <p:cNvPr id="8" name="Marcador de Posição do Número do Diapositivo 3"/>
          <p:cNvSpPr>
            <a:spLocks noGrp="1"/>
          </p:cNvSpPr>
          <p:nvPr>
            <p:ph type="sldNum" sz="quarter" idx="12"/>
          </p:nvPr>
        </p:nvSpPr>
        <p:spPr/>
        <p:txBody>
          <a:bodyPr/>
          <a:lstStyle/>
          <a:p>
            <a:pPr lvl="0"/>
            <a:fld id="{8FAEBE34-D87D-4014-B3F3-02ACD33A790D}" type="slidenum">
              <a:t>8</a:t>
            </a:fld>
            <a:endParaRPr lang="fr-FR"/>
          </a:p>
        </p:txBody>
      </p:sp>
      <p:sp>
        <p:nvSpPr>
          <p:cNvPr id="2" name="Espace réservé du numéro de diapositive 3"/>
          <p:cNvSpPr txBox="1"/>
          <p:nvPr/>
        </p:nvSpPr>
        <p:spPr>
          <a:xfrm>
            <a:off x="7226640" y="6887160"/>
            <a:ext cx="2348280" cy="521280"/>
          </a:xfrm>
          <a:prstGeom prst="rect">
            <a:avLst/>
          </a:prstGeom>
          <a:noFill/>
          <a:ln>
            <a:noFill/>
          </a:ln>
        </p:spPr>
        <p:txBody>
          <a:bodyPr vert="horz" wrap="square" lIns="0" tIns="0" rIns="0" bIns="0" anchor="t" anchorCtr="0" compatLnSpc="0">
            <a:noAutofit/>
          </a:bodyPr>
          <a:lstStyle/>
          <a:p>
            <a:pPr marL="0" marR="0" lvl="0" indent="0" algn="r" rtl="0" hangingPunct="0">
              <a:lnSpc>
                <a:spcPct val="100000"/>
              </a:lnSpc>
              <a:spcBef>
                <a:spcPts val="0"/>
              </a:spcBef>
              <a:spcAft>
                <a:spcPts val="0"/>
              </a:spcAft>
              <a:buNone/>
              <a:tabLst/>
            </a:pPr>
            <a:endParaRPr lang="fr-FR" sz="1400" b="0" i="0" u="none" strike="noStrike" kern="1200" spc="0" baseline="0" dirty="0">
              <a:ln>
                <a:noFill/>
              </a:ln>
              <a:solidFill>
                <a:srgbClr val="000000"/>
              </a:solidFill>
              <a:latin typeface="Times New Roman" pitchFamily="18"/>
              <a:ea typeface="Lucida Sans Unicode" pitchFamily="2"/>
              <a:cs typeface="Tahoma" pitchFamily="2"/>
            </a:endParaRPr>
          </a:p>
        </p:txBody>
      </p:sp>
      <p:sp>
        <p:nvSpPr>
          <p:cNvPr id="3" name="Sous-titre 1"/>
          <p:cNvSpPr txBox="1">
            <a:spLocks noGrp="1"/>
          </p:cNvSpPr>
          <p:nvPr>
            <p:ph type="subTitle" idx="4294967295"/>
          </p:nvPr>
        </p:nvSpPr>
        <p:spPr>
          <a:xfrm>
            <a:off x="503640" y="394906"/>
            <a:ext cx="8843560" cy="5719514"/>
          </a:xfrm>
        </p:spPr>
        <p:txBody>
          <a:bodyPr wrap="square" anchor="ctr" anchorCtr="0">
            <a:spAutoFit/>
          </a:bodyPr>
          <a:lstStyle/>
          <a:p>
            <a:pPr lvl="0" algn="l">
              <a:lnSpc>
                <a:spcPct val="150000"/>
              </a:lnSpc>
              <a:spcAft>
                <a:spcPts val="1414"/>
              </a:spcAft>
            </a:pPr>
            <a:r>
              <a:rPr lang="fr-FR" sz="2800" b="1" dirty="0">
                <a:solidFill>
                  <a:srgbClr val="FF4D15"/>
                </a:solidFill>
              </a:rPr>
              <a:t>The </a:t>
            </a:r>
            <a:r>
              <a:rPr lang="fr-FR" sz="2800" b="1" dirty="0" err="1">
                <a:solidFill>
                  <a:srgbClr val="FF4D15"/>
                </a:solidFill>
              </a:rPr>
              <a:t>decision</a:t>
            </a:r>
            <a:r>
              <a:rPr lang="fr-FR" sz="2800" b="1" dirty="0">
                <a:solidFill>
                  <a:srgbClr val="FF4D15"/>
                </a:solidFill>
              </a:rPr>
              <a:t> </a:t>
            </a:r>
            <a:r>
              <a:rPr lang="fr-FR" sz="2800" b="1" dirty="0" err="1">
                <a:solidFill>
                  <a:srgbClr val="FF4D15"/>
                </a:solidFill>
              </a:rPr>
              <a:t>makers</a:t>
            </a:r>
            <a:r>
              <a:rPr lang="fr-FR" sz="2800" b="1" dirty="0">
                <a:solidFill>
                  <a:srgbClr val="FF4D15"/>
                </a:solidFill>
              </a:rPr>
              <a:t> </a:t>
            </a:r>
            <a:r>
              <a:rPr lang="fr-FR" sz="2800" b="1" dirty="0" err="1">
                <a:solidFill>
                  <a:srgbClr val="FF4D15"/>
                </a:solidFill>
              </a:rPr>
              <a:t>who</a:t>
            </a:r>
            <a:r>
              <a:rPr lang="fr-FR" sz="2800" b="1" dirty="0">
                <a:solidFill>
                  <a:srgbClr val="FF4D15"/>
                </a:solidFill>
              </a:rPr>
              <a:t> orient the </a:t>
            </a:r>
            <a:r>
              <a:rPr lang="fr-FR" sz="2800" b="1" dirty="0" err="1">
                <a:solidFill>
                  <a:srgbClr val="FF4D15"/>
                </a:solidFill>
              </a:rPr>
              <a:t>policies</a:t>
            </a:r>
            <a:endParaRPr lang="fr-FR" sz="2800" b="1" dirty="0">
              <a:solidFill>
                <a:srgbClr val="FF4D15"/>
              </a:solidFill>
            </a:endParaRPr>
          </a:p>
          <a:p>
            <a:pPr marL="342900" lvl="0" indent="-342900" algn="l">
              <a:spcAft>
                <a:spcPts val="2400"/>
              </a:spcAft>
              <a:buSzPct val="100000"/>
              <a:buFont typeface="Wingdings" panose="05000000000000000000" pitchFamily="2" charset="2"/>
              <a:buChar char="§"/>
            </a:pPr>
            <a:endParaRPr lang="fr-FR" sz="800" dirty="0" smtClean="0">
              <a:solidFill>
                <a:srgbClr val="000000"/>
              </a:solidFill>
            </a:endParaRPr>
          </a:p>
          <a:p>
            <a:pPr marL="342900" lvl="0" indent="-342900" algn="l">
              <a:spcAft>
                <a:spcPts val="2400"/>
              </a:spcAft>
              <a:buSzPct val="100000"/>
              <a:buFont typeface="Wingdings" panose="05000000000000000000" pitchFamily="2" charset="2"/>
              <a:buChar char="§"/>
            </a:pPr>
            <a:r>
              <a:rPr lang="fr-FR" sz="2000" dirty="0" smtClean="0">
                <a:solidFill>
                  <a:srgbClr val="000000"/>
                </a:solidFill>
              </a:rPr>
              <a:t> </a:t>
            </a:r>
            <a:r>
              <a:rPr lang="fr-FR" sz="2000" dirty="0" err="1">
                <a:solidFill>
                  <a:srgbClr val="000000"/>
                </a:solidFill>
              </a:rPr>
              <a:t>Representation</a:t>
            </a:r>
            <a:r>
              <a:rPr lang="fr-FR" sz="2000" dirty="0">
                <a:solidFill>
                  <a:srgbClr val="000000"/>
                </a:solidFill>
              </a:rPr>
              <a:t> </a:t>
            </a:r>
            <a:r>
              <a:rPr lang="fr-FR" sz="2000" b="1" dirty="0" err="1">
                <a:solidFill>
                  <a:srgbClr val="000000"/>
                </a:solidFill>
              </a:rPr>
              <a:t>centered</a:t>
            </a:r>
            <a:r>
              <a:rPr lang="fr-FR" sz="2000" b="1" dirty="0">
                <a:solidFill>
                  <a:srgbClr val="000000"/>
                </a:solidFill>
              </a:rPr>
              <a:t> on </a:t>
            </a:r>
            <a:r>
              <a:rPr lang="fr-FR" sz="2000" b="1" dirty="0" err="1">
                <a:solidFill>
                  <a:srgbClr val="000000"/>
                </a:solidFill>
              </a:rPr>
              <a:t>traditional</a:t>
            </a:r>
            <a:r>
              <a:rPr lang="fr-FR" sz="2000" b="1" dirty="0">
                <a:solidFill>
                  <a:srgbClr val="000000"/>
                </a:solidFill>
              </a:rPr>
              <a:t> </a:t>
            </a:r>
            <a:r>
              <a:rPr lang="fr-FR" sz="2000" b="1" dirty="0" err="1">
                <a:solidFill>
                  <a:srgbClr val="000000"/>
                </a:solidFill>
              </a:rPr>
              <a:t>forms</a:t>
            </a:r>
            <a:r>
              <a:rPr lang="fr-FR" sz="2000" dirty="0">
                <a:solidFill>
                  <a:srgbClr val="000000"/>
                </a:solidFill>
              </a:rPr>
              <a:t> or </a:t>
            </a:r>
            <a:r>
              <a:rPr lang="fr-FR" sz="2000" dirty="0" err="1">
                <a:solidFill>
                  <a:srgbClr val="000000"/>
                </a:solidFill>
              </a:rPr>
              <a:t>representation</a:t>
            </a:r>
            <a:r>
              <a:rPr lang="fr-FR" sz="2000" dirty="0">
                <a:solidFill>
                  <a:srgbClr val="000000"/>
                </a:solidFill>
              </a:rPr>
              <a:t> of social </a:t>
            </a:r>
            <a:r>
              <a:rPr lang="fr-FR" sz="2000" dirty="0" err="1">
                <a:solidFill>
                  <a:srgbClr val="000000"/>
                </a:solidFill>
              </a:rPr>
              <a:t>partners</a:t>
            </a:r>
            <a:r>
              <a:rPr lang="fr-FR" sz="2000" dirty="0">
                <a:solidFill>
                  <a:srgbClr val="000000"/>
                </a:solidFill>
              </a:rPr>
              <a:t> and </a:t>
            </a:r>
            <a:r>
              <a:rPr lang="fr-FR" sz="2000" dirty="0" err="1">
                <a:solidFill>
                  <a:srgbClr val="000000"/>
                </a:solidFill>
              </a:rPr>
              <a:t>chambers</a:t>
            </a:r>
            <a:r>
              <a:rPr lang="fr-FR" sz="2000" dirty="0">
                <a:solidFill>
                  <a:srgbClr val="000000"/>
                </a:solidFill>
              </a:rPr>
              <a:t> of </a:t>
            </a:r>
            <a:r>
              <a:rPr lang="fr-FR" sz="2000" dirty="0" err="1">
                <a:solidFill>
                  <a:srgbClr val="000000"/>
                </a:solidFill>
              </a:rPr>
              <a:t>industry</a:t>
            </a:r>
            <a:r>
              <a:rPr lang="fr-FR" sz="2000" dirty="0">
                <a:solidFill>
                  <a:srgbClr val="000000"/>
                </a:solidFill>
              </a:rPr>
              <a:t> or </a:t>
            </a:r>
            <a:r>
              <a:rPr lang="fr-FR" sz="2000" dirty="0" err="1">
                <a:solidFill>
                  <a:srgbClr val="000000"/>
                </a:solidFill>
              </a:rPr>
              <a:t>economy</a:t>
            </a:r>
            <a:endParaRPr lang="fr-FR" sz="2000" dirty="0">
              <a:solidFill>
                <a:srgbClr val="000000"/>
              </a:solidFill>
            </a:endParaRPr>
          </a:p>
          <a:p>
            <a:pPr marL="342900" lvl="0" indent="-342900" algn="l">
              <a:spcAft>
                <a:spcPts val="2400"/>
              </a:spcAft>
              <a:buSzPct val="100000"/>
              <a:buFont typeface="Wingdings" panose="05000000000000000000" pitchFamily="2" charset="2"/>
              <a:buChar char="§"/>
            </a:pPr>
            <a:r>
              <a:rPr lang="fr-FR" sz="2000" dirty="0">
                <a:solidFill>
                  <a:srgbClr val="000000"/>
                </a:solidFill>
              </a:rPr>
              <a:t> SSE </a:t>
            </a:r>
            <a:r>
              <a:rPr lang="fr-FR" sz="2000" dirty="0" err="1">
                <a:solidFill>
                  <a:srgbClr val="000000"/>
                </a:solidFill>
              </a:rPr>
              <a:t>being</a:t>
            </a:r>
            <a:r>
              <a:rPr lang="fr-FR" sz="2000" dirty="0">
                <a:solidFill>
                  <a:srgbClr val="000000"/>
                </a:solidFill>
              </a:rPr>
              <a:t> </a:t>
            </a:r>
            <a:r>
              <a:rPr lang="fr-FR" sz="2000" b="1" dirty="0" err="1">
                <a:solidFill>
                  <a:srgbClr val="000000"/>
                </a:solidFill>
              </a:rPr>
              <a:t>considered</a:t>
            </a:r>
            <a:r>
              <a:rPr lang="fr-FR" sz="2000" b="1" dirty="0">
                <a:solidFill>
                  <a:srgbClr val="000000"/>
                </a:solidFill>
              </a:rPr>
              <a:t> as a </a:t>
            </a:r>
            <a:r>
              <a:rPr lang="fr-FR" sz="2000" b="1" dirty="0" err="1">
                <a:solidFill>
                  <a:srgbClr val="000000"/>
                </a:solidFill>
              </a:rPr>
              <a:t>classic</a:t>
            </a:r>
            <a:r>
              <a:rPr lang="fr-FR" sz="2000" b="1" dirty="0">
                <a:solidFill>
                  <a:srgbClr val="000000"/>
                </a:solidFill>
              </a:rPr>
              <a:t> </a:t>
            </a:r>
            <a:r>
              <a:rPr lang="fr-FR" sz="2000" b="1" dirty="0" err="1">
                <a:solidFill>
                  <a:srgbClr val="000000"/>
                </a:solidFill>
              </a:rPr>
              <a:t>professional</a:t>
            </a:r>
            <a:r>
              <a:rPr lang="fr-FR" sz="2000" b="1" dirty="0">
                <a:solidFill>
                  <a:srgbClr val="000000"/>
                </a:solidFill>
              </a:rPr>
              <a:t> </a:t>
            </a:r>
            <a:r>
              <a:rPr lang="fr-FR" sz="2000" b="1" dirty="0" err="1">
                <a:solidFill>
                  <a:srgbClr val="000000"/>
                </a:solidFill>
              </a:rPr>
              <a:t>sector</a:t>
            </a:r>
            <a:r>
              <a:rPr lang="fr-FR" sz="2000" dirty="0">
                <a:solidFill>
                  <a:srgbClr val="000000"/>
                </a:solidFill>
              </a:rPr>
              <a:t> </a:t>
            </a:r>
            <a:r>
              <a:rPr lang="fr-FR" sz="2000" dirty="0" err="1">
                <a:solidFill>
                  <a:srgbClr val="000000"/>
                </a:solidFill>
              </a:rPr>
              <a:t>with</a:t>
            </a:r>
            <a:r>
              <a:rPr lang="fr-FR" sz="2000" dirty="0">
                <a:solidFill>
                  <a:srgbClr val="000000"/>
                </a:solidFill>
              </a:rPr>
              <a:t> </a:t>
            </a:r>
            <a:r>
              <a:rPr lang="fr-FR" sz="2000" dirty="0" err="1">
                <a:solidFill>
                  <a:srgbClr val="000000"/>
                </a:solidFill>
              </a:rPr>
              <a:t>classic</a:t>
            </a:r>
            <a:r>
              <a:rPr lang="fr-FR" sz="2000" dirty="0">
                <a:solidFill>
                  <a:srgbClr val="000000"/>
                </a:solidFill>
              </a:rPr>
              <a:t> </a:t>
            </a:r>
            <a:r>
              <a:rPr lang="fr-FR" sz="2000" dirty="0" err="1">
                <a:solidFill>
                  <a:srgbClr val="000000"/>
                </a:solidFill>
              </a:rPr>
              <a:t>professional</a:t>
            </a:r>
            <a:r>
              <a:rPr lang="fr-FR" sz="2000" dirty="0">
                <a:solidFill>
                  <a:srgbClr val="000000"/>
                </a:solidFill>
              </a:rPr>
              <a:t> organisation, </a:t>
            </a:r>
            <a:r>
              <a:rPr lang="fr-FR" sz="2000" dirty="0" err="1">
                <a:solidFill>
                  <a:srgbClr val="000000"/>
                </a:solidFill>
              </a:rPr>
              <a:t>endangered</a:t>
            </a:r>
            <a:r>
              <a:rPr lang="fr-FR" sz="2000" dirty="0">
                <a:solidFill>
                  <a:srgbClr val="000000"/>
                </a:solidFill>
              </a:rPr>
              <a:t> by </a:t>
            </a:r>
            <a:r>
              <a:rPr lang="fr-FR" sz="2000" dirty="0" err="1">
                <a:solidFill>
                  <a:srgbClr val="000000"/>
                </a:solidFill>
              </a:rPr>
              <a:t>isomorphic</a:t>
            </a:r>
            <a:r>
              <a:rPr lang="fr-FR" sz="2000" dirty="0">
                <a:solidFill>
                  <a:srgbClr val="000000"/>
                </a:solidFill>
              </a:rPr>
              <a:t> </a:t>
            </a:r>
            <a:r>
              <a:rPr lang="fr-FR" sz="2000" dirty="0" err="1">
                <a:solidFill>
                  <a:srgbClr val="000000"/>
                </a:solidFill>
              </a:rPr>
              <a:t>mechanism</a:t>
            </a:r>
            <a:endParaRPr lang="fr-FR" sz="2000" dirty="0">
              <a:solidFill>
                <a:srgbClr val="000000"/>
              </a:solidFill>
            </a:endParaRPr>
          </a:p>
          <a:p>
            <a:pPr marL="342900" lvl="0" indent="-342900" algn="l">
              <a:spcAft>
                <a:spcPts val="2400"/>
              </a:spcAft>
              <a:buSzPct val="100000"/>
              <a:buFont typeface="Wingdings" panose="05000000000000000000" pitchFamily="2" charset="2"/>
              <a:buChar char="§"/>
            </a:pPr>
            <a:r>
              <a:rPr lang="fr-FR" sz="2000" dirty="0">
                <a:solidFill>
                  <a:srgbClr val="000000"/>
                </a:solidFill>
              </a:rPr>
              <a:t> SSE </a:t>
            </a:r>
            <a:r>
              <a:rPr lang="fr-FR" sz="2000" dirty="0" err="1">
                <a:solidFill>
                  <a:srgbClr val="000000"/>
                </a:solidFill>
              </a:rPr>
              <a:t>stakeholders</a:t>
            </a:r>
            <a:r>
              <a:rPr lang="fr-FR" sz="2000" dirty="0">
                <a:solidFill>
                  <a:srgbClr val="000000"/>
                </a:solidFill>
              </a:rPr>
              <a:t> </a:t>
            </a:r>
            <a:r>
              <a:rPr lang="fr-FR" sz="2000" b="1" dirty="0">
                <a:solidFill>
                  <a:srgbClr val="000000"/>
                </a:solidFill>
              </a:rPr>
              <a:t>building a positive dialogue</a:t>
            </a:r>
            <a:r>
              <a:rPr lang="fr-FR" sz="2000" dirty="0">
                <a:solidFill>
                  <a:srgbClr val="000000"/>
                </a:solidFill>
              </a:rPr>
              <a:t> </a:t>
            </a:r>
            <a:r>
              <a:rPr lang="fr-FR" sz="2000" dirty="0" err="1">
                <a:solidFill>
                  <a:srgbClr val="000000"/>
                </a:solidFill>
              </a:rPr>
              <a:t>both</a:t>
            </a:r>
            <a:r>
              <a:rPr lang="fr-FR" sz="2000" dirty="0">
                <a:solidFill>
                  <a:srgbClr val="000000"/>
                </a:solidFill>
              </a:rPr>
              <a:t> </a:t>
            </a:r>
            <a:r>
              <a:rPr lang="fr-FR" sz="2000" dirty="0" err="1">
                <a:solidFill>
                  <a:srgbClr val="000000"/>
                </a:solidFill>
              </a:rPr>
              <a:t>with</a:t>
            </a:r>
            <a:r>
              <a:rPr lang="fr-FR" sz="2000" dirty="0">
                <a:solidFill>
                  <a:srgbClr val="000000"/>
                </a:solidFill>
              </a:rPr>
              <a:t> </a:t>
            </a:r>
            <a:r>
              <a:rPr lang="fr-FR" sz="2000" dirty="0" err="1">
                <a:solidFill>
                  <a:srgbClr val="000000"/>
                </a:solidFill>
              </a:rPr>
              <a:t>other</a:t>
            </a:r>
            <a:r>
              <a:rPr lang="fr-FR" sz="2000" dirty="0">
                <a:solidFill>
                  <a:srgbClr val="000000"/>
                </a:solidFill>
              </a:rPr>
              <a:t> </a:t>
            </a:r>
            <a:r>
              <a:rPr lang="fr-FR" sz="2000" dirty="0" err="1">
                <a:solidFill>
                  <a:srgbClr val="000000"/>
                </a:solidFill>
              </a:rPr>
              <a:t>actors</a:t>
            </a:r>
            <a:r>
              <a:rPr lang="fr-FR" sz="2000" dirty="0">
                <a:solidFill>
                  <a:srgbClr val="000000"/>
                </a:solidFill>
              </a:rPr>
              <a:t> of the </a:t>
            </a:r>
            <a:r>
              <a:rPr lang="fr-FR" sz="2000" dirty="0" err="1">
                <a:solidFill>
                  <a:srgbClr val="000000"/>
                </a:solidFill>
              </a:rPr>
              <a:t>economy</a:t>
            </a:r>
            <a:r>
              <a:rPr lang="fr-FR" sz="2000" dirty="0">
                <a:solidFill>
                  <a:srgbClr val="000000"/>
                </a:solidFill>
              </a:rPr>
              <a:t>, and </a:t>
            </a:r>
            <a:r>
              <a:rPr lang="fr-FR" sz="2000" dirty="0" err="1">
                <a:solidFill>
                  <a:srgbClr val="000000"/>
                </a:solidFill>
              </a:rPr>
              <a:t>with</a:t>
            </a:r>
            <a:r>
              <a:rPr lang="fr-FR" sz="2000" dirty="0">
                <a:solidFill>
                  <a:srgbClr val="000000"/>
                </a:solidFill>
              </a:rPr>
              <a:t> public </a:t>
            </a:r>
            <a:r>
              <a:rPr lang="fr-FR" sz="2000" dirty="0" err="1">
                <a:solidFill>
                  <a:srgbClr val="000000"/>
                </a:solidFill>
              </a:rPr>
              <a:t>authorities</a:t>
            </a:r>
            <a:r>
              <a:rPr lang="fr-FR" sz="2000" dirty="0">
                <a:solidFill>
                  <a:srgbClr val="000000"/>
                </a:solidFill>
              </a:rPr>
              <a:t> at </a:t>
            </a:r>
            <a:r>
              <a:rPr lang="fr-FR" sz="2000" dirty="0" err="1">
                <a:solidFill>
                  <a:srgbClr val="000000"/>
                </a:solidFill>
              </a:rPr>
              <a:t>every</a:t>
            </a:r>
            <a:r>
              <a:rPr lang="fr-FR" sz="2000" dirty="0">
                <a:solidFill>
                  <a:srgbClr val="000000"/>
                </a:solidFill>
              </a:rPr>
              <a:t> </a:t>
            </a:r>
            <a:r>
              <a:rPr lang="fr-FR" sz="2000" dirty="0" err="1">
                <a:solidFill>
                  <a:srgbClr val="000000"/>
                </a:solidFill>
              </a:rPr>
              <a:t>level</a:t>
            </a:r>
            <a:r>
              <a:rPr lang="fr-FR" sz="2000" dirty="0">
                <a:solidFill>
                  <a:srgbClr val="000000"/>
                </a:solidFill>
              </a:rPr>
              <a:t> </a:t>
            </a:r>
            <a:r>
              <a:rPr lang="fr-FR" sz="2000" dirty="0" err="1">
                <a:solidFill>
                  <a:srgbClr val="000000"/>
                </a:solidFill>
              </a:rPr>
              <a:t>almost</a:t>
            </a:r>
            <a:r>
              <a:rPr lang="fr-FR" sz="2000" dirty="0">
                <a:solidFill>
                  <a:srgbClr val="000000"/>
                </a:solidFill>
              </a:rPr>
              <a:t>.</a:t>
            </a:r>
          </a:p>
          <a:p>
            <a:pPr marL="342900" lvl="0" indent="-342900" algn="l">
              <a:spcAft>
                <a:spcPts val="2400"/>
              </a:spcAft>
              <a:buSzPct val="100000"/>
              <a:buFont typeface="Wingdings" panose="05000000000000000000" pitchFamily="2" charset="2"/>
              <a:buChar char="§"/>
            </a:pPr>
            <a:r>
              <a:rPr lang="fr-FR" sz="2000" dirty="0">
                <a:solidFill>
                  <a:srgbClr val="000000"/>
                </a:solidFill>
              </a:rPr>
              <a:t> </a:t>
            </a:r>
            <a:r>
              <a:rPr lang="fr-FR" sz="2000" b="1" dirty="0" err="1">
                <a:solidFill>
                  <a:srgbClr val="000000"/>
                </a:solidFill>
              </a:rPr>
              <a:t>Strengthen</a:t>
            </a:r>
            <a:r>
              <a:rPr lang="fr-FR" sz="2000" b="1" dirty="0">
                <a:solidFill>
                  <a:srgbClr val="000000"/>
                </a:solidFill>
              </a:rPr>
              <a:t> the coordination and </a:t>
            </a:r>
            <a:r>
              <a:rPr lang="fr-FR" sz="2000" b="1" dirty="0" err="1">
                <a:solidFill>
                  <a:srgbClr val="000000"/>
                </a:solidFill>
              </a:rPr>
              <a:t>confederation</a:t>
            </a:r>
            <a:r>
              <a:rPr lang="fr-FR" sz="2000" b="1" dirty="0">
                <a:solidFill>
                  <a:srgbClr val="000000"/>
                </a:solidFill>
              </a:rPr>
              <a:t> </a:t>
            </a:r>
            <a:r>
              <a:rPr lang="fr-FR" sz="2000" b="1" dirty="0" err="1">
                <a:solidFill>
                  <a:srgbClr val="000000"/>
                </a:solidFill>
              </a:rPr>
              <a:t>mechanism</a:t>
            </a:r>
            <a:r>
              <a:rPr lang="fr-FR" sz="2000" dirty="0">
                <a:solidFill>
                  <a:srgbClr val="000000"/>
                </a:solidFill>
              </a:rPr>
              <a:t> for the recognition, promotion, </a:t>
            </a:r>
            <a:r>
              <a:rPr lang="fr-FR" sz="2000" dirty="0" err="1">
                <a:solidFill>
                  <a:srgbClr val="000000"/>
                </a:solidFill>
              </a:rPr>
              <a:t>development</a:t>
            </a:r>
            <a:r>
              <a:rPr lang="fr-FR" sz="2000" dirty="0">
                <a:solidFill>
                  <a:srgbClr val="000000"/>
                </a:solidFill>
              </a:rPr>
              <a:t> and qualification of SSE </a:t>
            </a:r>
            <a:r>
              <a:rPr lang="fr-FR" sz="2000" dirty="0" err="1">
                <a:solidFill>
                  <a:srgbClr val="000000"/>
                </a:solidFill>
              </a:rPr>
              <a:t>both</a:t>
            </a:r>
            <a:r>
              <a:rPr lang="fr-FR" sz="2000" dirty="0">
                <a:solidFill>
                  <a:srgbClr val="000000"/>
                </a:solidFill>
              </a:rPr>
              <a:t> at a national and </a:t>
            </a:r>
            <a:r>
              <a:rPr lang="fr-FR" sz="2000" dirty="0" err="1">
                <a:solidFill>
                  <a:srgbClr val="000000"/>
                </a:solidFill>
              </a:rPr>
              <a:t>European</a:t>
            </a:r>
            <a:r>
              <a:rPr lang="fr-FR" sz="2000" dirty="0">
                <a:solidFill>
                  <a:srgbClr val="000000"/>
                </a:solidFill>
              </a:rPr>
              <a:t> </a:t>
            </a:r>
            <a:r>
              <a:rPr lang="fr-FR" sz="2000" dirty="0" err="1">
                <a:solidFill>
                  <a:srgbClr val="000000"/>
                </a:solidFill>
              </a:rPr>
              <a:t>level</a:t>
            </a:r>
            <a:endParaRPr lang="fr-FR" sz="2000" dirty="0">
              <a:solidFill>
                <a:srgbClr val="000000"/>
              </a:solidFill>
            </a:endParaRPr>
          </a:p>
          <a:p>
            <a:pPr lvl="0" algn="l">
              <a:spcAft>
                <a:spcPts val="1414"/>
              </a:spcAft>
              <a:buSzPct val="45000"/>
              <a:buFont typeface="StarSymbol"/>
              <a:buChar char="➢"/>
            </a:pPr>
            <a:endParaRPr lang="fr-FR" sz="1800" dirty="0">
              <a:solidFill>
                <a:srgbClr val="000000"/>
              </a:solidFill>
            </a:endParaRPr>
          </a:p>
        </p:txBody>
      </p:sp>
      <p:cxnSp>
        <p:nvCxnSpPr>
          <p:cNvPr id="4" name="Connecteur droit 5"/>
          <p:cNvCxnSpPr/>
          <p:nvPr/>
        </p:nvCxnSpPr>
        <p:spPr>
          <a:xfrm>
            <a:off x="503640" y="1331640"/>
            <a:ext cx="8497080" cy="0"/>
          </a:xfrm>
          <a:prstGeom prst="straightConnector1">
            <a:avLst/>
          </a:prstGeom>
          <a:noFill/>
          <a:ln w="9360" cap="flat">
            <a:solidFill>
              <a:srgbClr val="4A7EBB"/>
            </a:solidFill>
            <a:prstDash val="solid"/>
            <a:miter/>
          </a:ln>
        </p:spPr>
      </p:cxnSp>
      <p:sp>
        <p:nvSpPr>
          <p:cNvPr id="6" name="Rectangle 7"/>
          <p:cNvSpPr/>
          <p:nvPr/>
        </p:nvSpPr>
        <p:spPr>
          <a:xfrm>
            <a:off x="7343999" y="6372000"/>
            <a:ext cx="1584000" cy="118764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wip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5" name="Rectangle 6"/>
          <p:cNvSpPr/>
          <p:nvPr/>
        </p:nvSpPr>
        <p:spPr>
          <a:xfrm>
            <a:off x="8712000" y="6300000"/>
            <a:ext cx="1584000" cy="1259639"/>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10" name="Marcador de Posição do Número do Diapositivo 3"/>
          <p:cNvSpPr>
            <a:spLocks noGrp="1"/>
          </p:cNvSpPr>
          <p:nvPr>
            <p:ph type="sldNum" sz="quarter" idx="12"/>
          </p:nvPr>
        </p:nvSpPr>
        <p:spPr/>
        <p:txBody>
          <a:bodyPr/>
          <a:lstStyle/>
          <a:p>
            <a:pPr lvl="0"/>
            <a:fld id="{BE70B5B6-8107-42EA-82B4-5A38AE2412E6}" type="slidenum">
              <a:t>9</a:t>
            </a:fld>
            <a:endParaRPr lang="fr-FR"/>
          </a:p>
        </p:txBody>
      </p:sp>
      <p:sp>
        <p:nvSpPr>
          <p:cNvPr id="3" name="Sous-titre 1"/>
          <p:cNvSpPr txBox="1">
            <a:spLocks noGrp="1"/>
          </p:cNvSpPr>
          <p:nvPr>
            <p:ph type="subTitle" idx="4294967295"/>
          </p:nvPr>
        </p:nvSpPr>
        <p:spPr>
          <a:xfrm>
            <a:off x="504720" y="1591280"/>
            <a:ext cx="9070920" cy="4989600"/>
          </a:xfrm>
        </p:spPr>
        <p:txBody>
          <a:bodyPr wrap="square" anchor="ctr" anchorCtr="1">
            <a:noAutofit/>
          </a:bodyPr>
          <a:lstStyle/>
          <a:p>
            <a:pPr lvl="0" algn="ctr">
              <a:lnSpc>
                <a:spcPct val="115000"/>
              </a:lnSpc>
              <a:spcAft>
                <a:spcPts val="1414"/>
              </a:spcAft>
            </a:pPr>
            <a:r>
              <a:rPr lang="fr-FR" b="1" dirty="0">
                <a:solidFill>
                  <a:srgbClr val="31859C"/>
                </a:solidFill>
              </a:rPr>
              <a:t>B. Structure of the</a:t>
            </a:r>
            <a:r>
              <a:rPr lang="fr-FR" b="1" dirty="0">
                <a:solidFill>
                  <a:srgbClr val="FF4D15"/>
                </a:solidFill>
              </a:rPr>
              <a:t> IVET </a:t>
            </a:r>
            <a:r>
              <a:rPr lang="fr-FR" b="1" dirty="0">
                <a:solidFill>
                  <a:srgbClr val="31859C"/>
                </a:solidFill>
              </a:rPr>
              <a:t>system in </a:t>
            </a:r>
            <a:r>
              <a:rPr lang="fr-FR" b="1" dirty="0" err="1">
                <a:solidFill>
                  <a:srgbClr val="31859C"/>
                </a:solidFill>
              </a:rPr>
              <a:t>each</a:t>
            </a:r>
            <a:r>
              <a:rPr lang="fr-FR" b="1" dirty="0">
                <a:solidFill>
                  <a:srgbClr val="31859C"/>
                </a:solidFill>
              </a:rPr>
              <a:t> country</a:t>
            </a:r>
          </a:p>
        </p:txBody>
      </p:sp>
      <p:sp>
        <p:nvSpPr>
          <p:cNvPr id="4" name="Rectangle 5"/>
          <p:cNvSpPr/>
          <p:nvPr/>
        </p:nvSpPr>
        <p:spPr>
          <a:xfrm>
            <a:off x="0" y="0"/>
            <a:ext cx="2879640" cy="2195640"/>
          </a:xfrm>
          <a:prstGeom prst="rect">
            <a:avLst/>
          </a:prstGeom>
          <a:solidFill>
            <a:srgbClr val="31859C">
              <a:alpha val="72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Rectangle 7"/>
          <p:cNvSpPr/>
          <p:nvPr/>
        </p:nvSpPr>
        <p:spPr>
          <a:xfrm>
            <a:off x="2015640" y="1619640"/>
            <a:ext cx="1584000" cy="1187640"/>
          </a:xfrm>
          <a:prstGeom prst="rect">
            <a:avLst/>
          </a:prstGeom>
          <a:solidFill>
            <a:srgbClr val="FAC090">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7" name="Rectangle 8"/>
          <p:cNvSpPr/>
          <p:nvPr/>
        </p:nvSpPr>
        <p:spPr>
          <a:xfrm>
            <a:off x="6983640" y="5220000"/>
            <a:ext cx="2088000" cy="1691640"/>
          </a:xfrm>
          <a:prstGeom prst="rect">
            <a:avLst/>
          </a:prstGeom>
          <a:solidFill>
            <a:srgbClr val="FF4D15">
              <a:alpha val="6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8" name="Rectangle 9"/>
          <p:cNvSpPr/>
          <p:nvPr/>
        </p:nvSpPr>
        <p:spPr>
          <a:xfrm>
            <a:off x="0" y="6156000"/>
            <a:ext cx="1440000" cy="1403639"/>
          </a:xfrm>
          <a:prstGeom prst="rect">
            <a:avLst/>
          </a:prstGeom>
          <a:solidFill>
            <a:srgbClr val="FF4D15">
              <a:alpha val="96000"/>
            </a:srgbClr>
          </a:solidFill>
          <a:ln>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Tree>
  </p:cSld>
  <p:clrMapOvr>
    <a:masterClrMapping/>
  </p:clrMapOvr>
  <p:transition>
    <p:fade thruBlk="1"/>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delo de apresentaçã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Layout7 blank V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1640</Words>
  <Application>Microsoft Office PowerPoint</Application>
  <PresentationFormat>Personalizados</PresentationFormat>
  <Paragraphs>152</Paragraphs>
  <Slides>18</Slides>
  <Notes>17</Notes>
  <HiddenSlides>0</HiddenSlides>
  <MMClips>0</MMClips>
  <ScaleCrop>false</ScaleCrop>
  <HeadingPairs>
    <vt:vector size="4" baseType="variant">
      <vt:variant>
        <vt:lpstr>Tema</vt:lpstr>
      </vt:variant>
      <vt:variant>
        <vt:i4>3</vt:i4>
      </vt:variant>
      <vt:variant>
        <vt:lpstr>Títulos dos diapositivos</vt:lpstr>
      </vt:variant>
      <vt:variant>
        <vt:i4>18</vt:i4>
      </vt:variant>
    </vt:vector>
  </HeadingPairs>
  <TitlesOfParts>
    <vt:vector size="21" baseType="lpstr">
      <vt:lpstr>Standard</vt:lpstr>
      <vt:lpstr>Modelo de apresentação personalizado</vt:lpstr>
      <vt:lpstr>Layout7 blank Vide</vt:lpstr>
      <vt:lpstr>Apresentação do PowerPoint</vt:lpstr>
      <vt:lpstr>Apresentação do PowerPoint</vt:lpstr>
      <vt:lpstr>Apresentação do PowerPoint</vt:lpstr>
      <vt:lpstr>Apresentação do PowerPoint</vt:lpstr>
      <vt:lpstr>Apresentação do PowerPoint</vt:lpstr>
      <vt:lpstr>Learning outcomes and evaluation criteria requested</vt:lpstr>
      <vt:lpstr>Apresentação do PowerPoint</vt:lpstr>
      <vt:lpstr>Apresentação do PowerPoint</vt:lpstr>
      <vt:lpstr>Apresentação do PowerPoint</vt:lpstr>
      <vt:lpstr>Apresentação do PowerPoint</vt:lpstr>
      <vt:lpstr>General trend in employment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Josette Combes</dc:creator>
  <cp:lastModifiedBy>APDES-ANGOLA</cp:lastModifiedBy>
  <cp:revision>17</cp:revision>
  <dcterms:created xsi:type="dcterms:W3CDTF">2017-07-10T16:17:10Z</dcterms:created>
  <dcterms:modified xsi:type="dcterms:W3CDTF">2018-01-09T17:08:34Z</dcterms:modified>
</cp:coreProperties>
</file>